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75" r:id="rId4"/>
    <p:sldId id="269" r:id="rId5"/>
    <p:sldId id="271" r:id="rId6"/>
    <p:sldId id="272" r:id="rId7"/>
    <p:sldId id="274" r:id="rId8"/>
    <p:sldId id="276" r:id="rId9"/>
    <p:sldId id="277" r:id="rId10"/>
    <p:sldId id="262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466" autoAdjust="0"/>
  </p:normalViewPr>
  <p:slideViewPr>
    <p:cSldViewPr>
      <p:cViewPr varScale="1">
        <p:scale>
          <a:sx n="48" d="100"/>
          <a:sy n="48" d="100"/>
        </p:scale>
        <p:origin x="-113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СМИ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Государственные</c:v>
                </c:pt>
                <c:pt idx="1">
                  <c:v>Частные</c:v>
                </c:pt>
                <c:pt idx="2">
                  <c:v>Общественные</c:v>
                </c:pt>
                <c:pt idx="3">
                  <c:v>Общинные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AD7D2-6983-47F0-AC99-E2AC6C2A5522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58A88-E689-47F9-A5AF-6DBD4F44B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0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Необходимо затронуть вопрос по исполнению РК международных обязательств по свободе выражения.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1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257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Кроме </a:t>
            </a:r>
            <a:r>
              <a:rPr lang="ru-RU" dirty="0" err="1" smtClean="0"/>
              <a:t>государ</a:t>
            </a:r>
            <a:r>
              <a:rPr lang="en-US" dirty="0" smtClean="0"/>
              <a:t>c</a:t>
            </a:r>
            <a:r>
              <a:rPr lang="ru-RU" dirty="0" err="1" smtClean="0"/>
              <a:t>твенных</a:t>
            </a:r>
            <a:r>
              <a:rPr lang="ru-RU" dirty="0" smtClean="0"/>
              <a:t> и частных учреждений СМИ, принята широкая практика создания служб общественного вещания и СМИ для местных сообществ, таким образом классический плюрализм СМИ включает 4 формы СМИ. Исходя из определения СМИ от Совета Европы,  позволяет и оперировать приложениями или платформами, призванными содействовать интерактивным массовым коммуникациям или массовым коммуникациям в агрегированной форме</a:t>
            </a:r>
            <a:endParaRPr lang="ru-RU" baseline="0" dirty="0" smtClean="0"/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35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20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Чрезмерная монополизация в СМИ предотвращается с помощью правил, где, ограничивается влияние одного лица, семьи, кампании или группы кампаний в одном или более </a:t>
            </a:r>
            <a:r>
              <a:rPr lang="ru-RU" dirty="0" err="1" smtClean="0"/>
              <a:t>медийных</a:t>
            </a:r>
            <a:r>
              <a:rPr lang="ru-RU" dirty="0" smtClean="0"/>
              <a:t> секторах</a:t>
            </a:r>
            <a:endParaRPr lang="en-GB" dirty="0" smtClean="0"/>
          </a:p>
          <a:p>
            <a:endParaRPr lang="ru-RU" dirty="0" smtClean="0"/>
          </a:p>
          <a:p>
            <a:r>
              <a:rPr lang="ru-RU" dirty="0" smtClean="0"/>
              <a:t>Подобные правила могут включать ограничивающие</a:t>
            </a:r>
            <a:r>
              <a:rPr lang="ru-RU" baseline="0" dirty="0" smtClean="0"/>
              <a:t> </a:t>
            </a:r>
            <a:r>
              <a:rPr lang="ru-RU" dirty="0" smtClean="0"/>
              <a:t>параметры, основанные на таких объективных критериях, как доля аудитории, тираж, величина оборота/доход, распределение уставного капитала или акций.</a:t>
            </a:r>
          </a:p>
          <a:p>
            <a:endParaRPr lang="ru-RU" dirty="0" smtClean="0"/>
          </a:p>
          <a:p>
            <a:r>
              <a:rPr lang="ru-RU" dirty="0" smtClean="0"/>
              <a:t>Кроме того, может учитываться как горизонтальная интеграция (слияния внутри одной отрасли), так и</a:t>
            </a:r>
          </a:p>
          <a:p>
            <a:r>
              <a:rPr lang="ru-RU" dirty="0" smtClean="0"/>
              <a:t>вертикальная интеграция (контроль одним лицом, компанией или группой компаний над ключевыми</a:t>
            </a:r>
          </a:p>
          <a:p>
            <a:r>
              <a:rPr lang="ru-RU" dirty="0" smtClean="0"/>
              <a:t>элементами процессов производства и распространения, а также над смежной деятельностью - рекламой).</a:t>
            </a:r>
          </a:p>
          <a:p>
            <a:endParaRPr lang="ru-RU" dirty="0" smtClean="0"/>
          </a:p>
          <a:p>
            <a:r>
              <a:rPr lang="ru-RU" dirty="0" smtClean="0"/>
              <a:t>Там, где нет соответствующих законов, необходимо обратить внимание на то: имеется ли проект подобных законодательных актов, существует ли реальный срок их проведения в жизнь и  сообразовывается ли проект закона с международными стандартами.</a:t>
            </a:r>
          </a:p>
          <a:p>
            <a:endParaRPr lang="ru-RU" dirty="0" smtClean="0"/>
          </a:p>
          <a:p>
            <a:r>
              <a:rPr lang="ru-RU" dirty="0" smtClean="0"/>
              <a:t>Руководящие органы, ответственные за исполнение закона, должны наделяться надлежащими  полномочиями, чтобы выполнять свою роль, быть независимыми и действовать, не испытывая политического давления. Если 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 угрозой находится плюрализм или наблюдается неприемлемый уровень сосредоточения СМИ в руках одного собственника. Также необходимо предусмотреть механизмы контроля за тем, чтобы руководящие органы исполняли свои функции надлежащим образом.</a:t>
            </a:r>
          </a:p>
          <a:p>
            <a:endParaRPr lang="ru-RU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*Передовые международные и региональные практики предлагают критерии, по которым следует оценивать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национальные меры. В частности рекомендации Совета Европы (2007) относительно мер по стимулированию плюрализма СМИ и разнообразия их содержания.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163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Государство принимает нормативно правовые акты, препятствующие чрезмерной концентрации собственности и содействующие развитию плюрализма</a:t>
            </a:r>
          </a:p>
          <a:p>
            <a:endParaRPr lang="ru-RU" dirty="0" smtClean="0"/>
          </a:p>
          <a:p>
            <a:r>
              <a:rPr lang="ru-RU" dirty="0" smtClean="0"/>
              <a:t>специальные законы о комбинированной собственности внутри системы вещания и между вещательными о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нормативно-правовыми актами признается различие между малыми и крупными игроками на медиа-рынке</a:t>
            </a:r>
          </a:p>
          <a:p>
            <a:r>
              <a:rPr lang="ru-RU" dirty="0" smtClean="0"/>
              <a:t>организациями и другими секторами средств распространения</a:t>
            </a:r>
          </a:p>
          <a:p>
            <a:endParaRPr lang="ru-RU" dirty="0" smtClean="0"/>
          </a:p>
          <a:p>
            <a:r>
              <a:rPr lang="ru-RU" dirty="0" smtClean="0"/>
              <a:t>положения о прозрачности и раскрытии информации о собственнике, капиталовложениях и источниках доходов </a:t>
            </a:r>
            <a:r>
              <a:rPr lang="ru-RU" dirty="0" err="1" smtClean="0"/>
              <a:t>медийных</a:t>
            </a:r>
            <a:r>
              <a:rPr lang="ru-RU" dirty="0" smtClean="0"/>
              <a:t> компаний</a:t>
            </a:r>
          </a:p>
          <a:p>
            <a:endParaRPr lang="ru-RU" dirty="0" smtClean="0"/>
          </a:p>
          <a:p>
            <a:r>
              <a:rPr lang="ru-RU" dirty="0" smtClean="0"/>
              <a:t>процесс лицензирования и распределения вещательных частот среди отдельных вещательных организаций способствует разнообразию владельцев СМИ и содержания программ</a:t>
            </a:r>
          </a:p>
          <a:p>
            <a:endParaRPr lang="ru-RU" dirty="0" smtClean="0"/>
          </a:p>
          <a:p>
            <a:r>
              <a:rPr lang="ru-RU" dirty="0" smtClean="0"/>
              <a:t>руководящие органы, ответственные за исполнение антимонопольных законов, обладают достаточными полномочиями, например, чтобы отказать в выдаче запрошенной лицензии и прекратить работу действующих средств информации, если под угрозой находится плюрализм или достигнут неприемлемый уровень их концентрации в руках одного собственника</a:t>
            </a:r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органы </a:t>
            </a:r>
            <a:r>
              <a:rPr lang="ru-RU" dirty="0" err="1" smtClean="0"/>
              <a:t>госуправления</a:t>
            </a:r>
            <a:r>
              <a:rPr lang="ru-RU" dirty="0" smtClean="0"/>
              <a:t> активно контролируют последствия монополизма</a:t>
            </a:r>
          </a:p>
          <a:p>
            <a:endParaRPr lang="ru-RU" dirty="0" smtClean="0"/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08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антимонопольные законы, введенные регулирующими органами, направлены на то, чтобы отказывать в выдаче запрошенных лицензий или прекращать работу действующих средств информации во избежание чрезмерного скопления средств информации в руках одного собственника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группы гражданского общества и широкая общественность активно участвуют в распространении и исполнении мер по развитию плюрализма в СМИ</a:t>
            </a:r>
          </a:p>
          <a:p>
            <a:endParaRPr lang="ru-RU" dirty="0" smtClean="0"/>
          </a:p>
          <a:p>
            <a:r>
              <a:rPr lang="ru-RU" dirty="0" smtClean="0"/>
              <a:t>регулирующие органы распределяют лицензии разнообразным коммерческим и некоммерческим организациям.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982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8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государство не проводит различия между государственными, частными и общинными СМИ в предоставлении доступа к информации</a:t>
            </a:r>
          </a:p>
          <a:p>
            <a:endParaRPr lang="ru-RU" dirty="0" smtClean="0"/>
          </a:p>
          <a:p>
            <a:r>
              <a:rPr lang="ru-RU" dirty="0" smtClean="0"/>
              <a:t>если правовое регулирование системы вещания охватывает цифровое вещание, общинным станциям автоматически предоставляются лицензии на цифровое вещание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038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регулятивная система обеспечивает равный доступ к спектру вещательных частот разнообразных СМИ, включая общинные вещательные компании</a:t>
            </a:r>
          </a:p>
          <a:p>
            <a:endParaRPr lang="ru-RU" dirty="0" smtClean="0"/>
          </a:p>
          <a:p>
            <a:r>
              <a:rPr lang="ru-RU" dirty="0" smtClean="0"/>
              <a:t>процесс принятия решений по поводу распределения частот между государственными, частными и местными вещательными компаниями является открытым и </a:t>
            </a:r>
            <a:r>
              <a:rPr lang="ru-RU" dirty="0" err="1" smtClean="0"/>
              <a:t>партиципаторным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над процессом принятия решений по поводу распределения частот между государственными, частными и общинными вещательными компаниями надзирает орган, который свободен от политического и коммерческого вмешательства или контроля любыми заинтересованными сторонами.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8A88-E689-47F9-A5AF-6DBD4F44B0C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48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7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37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06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22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00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91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1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8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17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3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6B65-C8CE-49F6-BA34-4ABD8213E0EA}" type="datetimeFigureOut">
              <a:rPr lang="en-GB" smtClean="0"/>
              <a:t>29/05/2012</a:t>
            </a:fld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75584-1D0E-41A0-9D47-C4EA582E5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93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org/almaty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karpov@unesco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4632" cy="1442591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Плюрализм и прозрачность вещания</a:t>
            </a:r>
            <a:r>
              <a:rPr lang="ru-RU" sz="4000" dirty="0" smtClean="0"/>
              <a:t>: </a:t>
            </a:r>
            <a:r>
              <a:rPr lang="ru-RU" sz="3600" dirty="0" smtClean="0"/>
              <a:t>взгляд </a:t>
            </a:r>
            <a:r>
              <a:rPr lang="ru-RU" sz="3600" dirty="0" smtClean="0"/>
              <a:t>международной </a:t>
            </a:r>
            <a:r>
              <a:rPr lang="ru-RU" sz="3600" dirty="0" smtClean="0"/>
              <a:t>программы развития коммуникаций</a:t>
            </a:r>
            <a:endParaRPr lang="en-GB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Сергей Карпов,</a:t>
            </a:r>
          </a:p>
          <a:p>
            <a:r>
              <a:rPr lang="ru-RU" dirty="0" smtClean="0"/>
              <a:t>ЮНЕСКО в Алматы</a:t>
            </a:r>
            <a:endParaRPr lang="en-GB" dirty="0"/>
          </a:p>
        </p:txBody>
      </p:sp>
      <p:pic>
        <p:nvPicPr>
          <p:cNvPr id="2050" name="Picture 2" descr="K:\temp&amp;garbage\UNESCO_LOGO_&amp;_DISCLAIMER\office_almaty_r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404664"/>
            <a:ext cx="3148012" cy="17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</a:t>
            </a:r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u="sng" dirty="0"/>
          </a:p>
          <a:p>
            <a:r>
              <a:rPr lang="en-US" dirty="0" smtClean="0">
                <a:hlinkClick r:id="rId3"/>
              </a:rPr>
              <a:t>www.unesco.org/almaty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s.karpov@unesco.org</a:t>
            </a:r>
            <a:r>
              <a:rPr 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8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Плюрализм СМИ</a:t>
            </a:r>
            <a:endParaRPr lang="en-GB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6051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306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Прозрачность </a:t>
            </a:r>
            <a:r>
              <a:rPr lang="ru-RU" b="1" dirty="0" smtClean="0"/>
              <a:t>СМИ</a:t>
            </a:r>
            <a:endParaRPr lang="en-GB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8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Монополизм в </a:t>
            </a:r>
            <a:r>
              <a:rPr lang="ru-RU" dirty="0" smtClean="0"/>
              <a:t>СМИ</a:t>
            </a:r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Правила нацеленные на демонополизацию </a:t>
            </a:r>
          </a:p>
          <a:p>
            <a:pPr lvl="1"/>
            <a:r>
              <a:rPr lang="ru-RU" dirty="0" smtClean="0"/>
              <a:t>Доля аудитории</a:t>
            </a:r>
          </a:p>
          <a:p>
            <a:pPr lvl="1"/>
            <a:r>
              <a:rPr lang="ru-RU" dirty="0" smtClean="0"/>
              <a:t>Тираж</a:t>
            </a:r>
          </a:p>
          <a:p>
            <a:pPr lvl="1"/>
            <a:r>
              <a:rPr lang="ru-RU" dirty="0" smtClean="0"/>
              <a:t>Величина оборота/доход</a:t>
            </a:r>
          </a:p>
          <a:p>
            <a:pPr lvl="1"/>
            <a:r>
              <a:rPr lang="ru-RU" dirty="0" smtClean="0"/>
              <a:t>Распределение уставного капитала или акций</a:t>
            </a:r>
          </a:p>
          <a:p>
            <a:r>
              <a:rPr lang="ru-RU" dirty="0" smtClean="0"/>
              <a:t>Горизонтальная интеграция</a:t>
            </a:r>
          </a:p>
          <a:p>
            <a:pPr lvl="1"/>
            <a:r>
              <a:rPr lang="ru-RU" dirty="0" smtClean="0"/>
              <a:t>Слияние внутри отрасли</a:t>
            </a:r>
          </a:p>
          <a:p>
            <a:r>
              <a:rPr lang="ru-RU" dirty="0" smtClean="0"/>
              <a:t>Вертикальная интеграция</a:t>
            </a:r>
          </a:p>
          <a:p>
            <a:pPr lvl="1"/>
            <a:r>
              <a:rPr lang="ru-RU" dirty="0" smtClean="0"/>
              <a:t>Ключевые элементы процессов производства</a:t>
            </a:r>
          </a:p>
          <a:p>
            <a:pPr lvl="1"/>
            <a:r>
              <a:rPr lang="ru-RU" dirty="0" smtClean="0"/>
              <a:t>Смежная деятельность: реклама</a:t>
            </a:r>
          </a:p>
          <a:p>
            <a:r>
              <a:rPr lang="ru-RU" dirty="0" smtClean="0"/>
              <a:t>Меры по стимулированию плюрализма СМИ*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44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Государство принимает меры способствующие </a:t>
            </a:r>
            <a:br>
              <a:rPr lang="ru-RU" sz="2800" dirty="0" smtClean="0"/>
            </a:br>
            <a:r>
              <a:rPr lang="ru-RU" sz="2800" dirty="0" smtClean="0"/>
              <a:t>развитию плюралистических СМИ</a:t>
            </a:r>
            <a:endParaRPr lang="en-GB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акты, препятствующие чрезмерной концентрации собственности и содействующие развитию плюрализма</a:t>
            </a:r>
          </a:p>
          <a:p>
            <a:r>
              <a:rPr lang="ru-RU" dirty="0"/>
              <a:t>законы </a:t>
            </a:r>
            <a:r>
              <a:rPr lang="ru-RU" dirty="0"/>
              <a:t>о </a:t>
            </a:r>
            <a:r>
              <a:rPr lang="ru-RU" dirty="0"/>
              <a:t>комбинированной собственности </a:t>
            </a:r>
            <a:r>
              <a:rPr lang="ru-RU" dirty="0"/>
              <a:t>внутри системы вещания </a:t>
            </a:r>
            <a:r>
              <a:rPr lang="ru-RU" dirty="0" smtClean="0"/>
              <a:t>против монополизации рынка</a:t>
            </a:r>
          </a:p>
          <a:p>
            <a:r>
              <a:rPr lang="ru-RU" dirty="0" smtClean="0"/>
              <a:t>признается различие </a:t>
            </a:r>
            <a:r>
              <a:rPr lang="ru-RU" dirty="0"/>
              <a:t>между малыми и </a:t>
            </a:r>
            <a:r>
              <a:rPr lang="ru-RU" dirty="0" smtClean="0"/>
              <a:t>крупными игроками </a:t>
            </a:r>
            <a:r>
              <a:rPr lang="ru-RU" dirty="0"/>
              <a:t>на </a:t>
            </a:r>
            <a:r>
              <a:rPr lang="ru-RU" dirty="0" smtClean="0"/>
              <a:t>медиа-рынке</a:t>
            </a:r>
          </a:p>
          <a:p>
            <a:r>
              <a:rPr lang="ru-RU" dirty="0" smtClean="0"/>
              <a:t>положения </a:t>
            </a:r>
            <a:r>
              <a:rPr lang="ru-RU" dirty="0"/>
              <a:t>о прозрачности и раскрытии информации о </a:t>
            </a:r>
            <a:r>
              <a:rPr lang="ru-RU" dirty="0" smtClean="0"/>
              <a:t>собственнике</a:t>
            </a:r>
          </a:p>
          <a:p>
            <a:r>
              <a:rPr lang="ru-RU" dirty="0" smtClean="0"/>
              <a:t>процесс лицензирования</a:t>
            </a:r>
          </a:p>
          <a:p>
            <a:r>
              <a:rPr lang="ru-RU" dirty="0" smtClean="0"/>
              <a:t>органы </a:t>
            </a:r>
            <a:r>
              <a:rPr lang="ru-RU" dirty="0" err="1" smtClean="0"/>
              <a:t>гос.управления</a:t>
            </a:r>
            <a:r>
              <a:rPr lang="ru-RU" dirty="0" smtClean="0"/>
              <a:t> активно контролируют последствия монополизма</a:t>
            </a:r>
            <a:endParaRPr lang="ru-RU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09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Государство обеспечивает соблюдение законодательных мер, способствующих развитию плюралистических СМИ</a:t>
            </a:r>
            <a:endParaRPr lang="en-GB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антимонопольные законы, </a:t>
            </a:r>
            <a:r>
              <a:rPr lang="ru-RU" dirty="0" smtClean="0"/>
              <a:t>помогают отказывать </a:t>
            </a:r>
            <a:r>
              <a:rPr lang="ru-RU" dirty="0"/>
              <a:t>в выдаче запрошенных лицензий или </a:t>
            </a:r>
            <a:r>
              <a:rPr lang="ru-RU" dirty="0" smtClean="0"/>
              <a:t>прекращают </a:t>
            </a:r>
            <a:r>
              <a:rPr lang="ru-RU" dirty="0"/>
              <a:t>работу </a:t>
            </a:r>
            <a:r>
              <a:rPr lang="ru-RU" dirty="0" smtClean="0"/>
              <a:t>действующих СМИ во </a:t>
            </a:r>
            <a:r>
              <a:rPr lang="ru-RU" dirty="0"/>
              <a:t>избежание </a:t>
            </a:r>
            <a:r>
              <a:rPr lang="ru-RU" dirty="0" smtClean="0"/>
              <a:t>чрезмерной концентрации СМИ в </a:t>
            </a:r>
            <a:r>
              <a:rPr lang="ru-RU" dirty="0"/>
              <a:t>руках одного собственника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r>
              <a:rPr lang="ru-RU" dirty="0"/>
              <a:t>группы гражданского общества и широкая общественность активно участвуют в распространении и исполнении мер по развитию плюрализма в СМИ</a:t>
            </a:r>
          </a:p>
          <a:p>
            <a:endParaRPr lang="ru-RU" dirty="0"/>
          </a:p>
          <a:p>
            <a:r>
              <a:rPr lang="ru-RU" dirty="0"/>
              <a:t>регулирующие органы распределяют лицензии разнообразным коммерческим и некоммерческим организациям.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21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Разнообразное сочетание государственных, частных</a:t>
            </a:r>
            <a:br>
              <a:rPr lang="ru-RU" dirty="0"/>
            </a:br>
            <a:r>
              <a:rPr lang="ru-RU" dirty="0"/>
              <a:t>и </a:t>
            </a:r>
            <a:r>
              <a:rPr lang="ru-RU" dirty="0" smtClean="0"/>
              <a:t>местных (общинных) средств </a:t>
            </a:r>
            <a:r>
              <a:rPr lang="ru-RU" dirty="0"/>
              <a:t>информации</a:t>
            </a:r>
            <a:endParaRPr lang="en-GB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41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Государство поддерживает плюрализм</a:t>
            </a:r>
            <a:endParaRPr lang="en-GB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государство не проводит различия </a:t>
            </a:r>
            <a:r>
              <a:rPr lang="ru-RU" dirty="0" smtClean="0"/>
              <a:t>между государственными</a:t>
            </a:r>
            <a:r>
              <a:rPr lang="ru-RU" dirty="0"/>
              <a:t>, частными и </a:t>
            </a:r>
            <a:r>
              <a:rPr lang="ru-RU" dirty="0" smtClean="0"/>
              <a:t>общинными СМИ </a:t>
            </a:r>
          </a:p>
          <a:p>
            <a:r>
              <a:rPr lang="ru-RU" dirty="0" smtClean="0"/>
              <a:t>если </a:t>
            </a:r>
            <a:r>
              <a:rPr lang="ru-RU" dirty="0"/>
              <a:t>правовое регулирование системы </a:t>
            </a:r>
            <a:r>
              <a:rPr lang="ru-RU" dirty="0" smtClean="0"/>
              <a:t>вещания охватывает </a:t>
            </a:r>
            <a:r>
              <a:rPr lang="ru-RU" dirty="0"/>
              <a:t>цифровое вещание, </a:t>
            </a:r>
            <a:r>
              <a:rPr lang="ru-RU" dirty="0" smtClean="0"/>
              <a:t>местным станциям </a:t>
            </a:r>
            <a:r>
              <a:rPr lang="ru-RU" dirty="0"/>
              <a:t>автоматически </a:t>
            </a:r>
            <a:r>
              <a:rPr lang="ru-RU" dirty="0" smtClean="0"/>
              <a:t>предоставляются лицензии </a:t>
            </a:r>
            <a:r>
              <a:rPr lang="ru-RU" dirty="0"/>
              <a:t>на цифровое </a:t>
            </a:r>
            <a:r>
              <a:rPr lang="ru-RU" dirty="0" smtClean="0"/>
              <a:t>вещание</a:t>
            </a:r>
          </a:p>
        </p:txBody>
      </p:sp>
    </p:spTree>
    <p:extLst>
      <p:ext uri="{BB962C8B-B14F-4D97-AF65-F5344CB8AC3E}">
        <p14:creationId xmlns:p14="http://schemas.microsoft.com/office/powerpoint/2010/main" val="306678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Независимая и прозрачная </a:t>
            </a:r>
            <a:r>
              <a:rPr lang="ru-RU" dirty="0" smtClean="0"/>
              <a:t>регулятивная система</a:t>
            </a:r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равный </a:t>
            </a:r>
            <a:r>
              <a:rPr lang="ru-RU" dirty="0"/>
              <a:t>доступ к спектру вещательных частот разнообразных СМИ, включая </a:t>
            </a:r>
            <a:r>
              <a:rPr lang="ru-RU" dirty="0" smtClean="0"/>
              <a:t>областные вещательные </a:t>
            </a:r>
            <a:r>
              <a:rPr lang="ru-RU" dirty="0"/>
              <a:t>компании</a:t>
            </a:r>
          </a:p>
          <a:p>
            <a:endParaRPr lang="ru-RU" dirty="0"/>
          </a:p>
          <a:p>
            <a:r>
              <a:rPr lang="ru-RU" dirty="0"/>
              <a:t>процесс принятия решений по поводу распределения частот между государственными, частными и местными вещательными компаниями </a:t>
            </a:r>
            <a:r>
              <a:rPr lang="ru-RU" dirty="0" smtClean="0"/>
              <a:t>является открытым </a:t>
            </a:r>
            <a:r>
              <a:rPr lang="ru-RU" dirty="0"/>
              <a:t>и </a:t>
            </a:r>
            <a:r>
              <a:rPr lang="ru-RU" dirty="0" err="1" smtClean="0"/>
              <a:t>партиципаторным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над процессом принятия решений по поводу распределения частот </a:t>
            </a:r>
            <a:r>
              <a:rPr lang="ru-RU" dirty="0" smtClean="0"/>
              <a:t>надзирает независимый орган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86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855</Words>
  <Application>Microsoft Office PowerPoint</Application>
  <PresentationFormat>Экран (4:3)</PresentationFormat>
  <Paragraphs>102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Плюрализм и прозрачность вещания: взгляд международной программы развития коммуникаций</vt:lpstr>
      <vt:lpstr>Плюрализм СМИ</vt:lpstr>
      <vt:lpstr>Прозрачность СМИ</vt:lpstr>
      <vt:lpstr>Монополизм в СМИ</vt:lpstr>
      <vt:lpstr>Государство принимает меры способствующие  развитию плюралистических СМИ</vt:lpstr>
      <vt:lpstr>Государство обеспечивает соблюдение законодательных мер, способствующих развитию плюралистических СМИ</vt:lpstr>
      <vt:lpstr>Разнообразное сочетание государственных, частных и местных (общинных) средств информации</vt:lpstr>
      <vt:lpstr>Государство поддерживает плюрализм</vt:lpstr>
      <vt:lpstr>Независимая и прозрачная регулятивная система</vt:lpstr>
      <vt:lpstr>Спасибо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СОПО в целях развития</dc:title>
  <dc:creator>Sergey</dc:creator>
  <cp:lastModifiedBy>Sergey</cp:lastModifiedBy>
  <cp:revision>18</cp:revision>
  <cp:lastPrinted>2012-05-29T12:18:39Z</cp:lastPrinted>
  <dcterms:created xsi:type="dcterms:W3CDTF">2012-05-25T03:02:35Z</dcterms:created>
  <dcterms:modified xsi:type="dcterms:W3CDTF">2012-05-29T12:18:42Z</dcterms:modified>
</cp:coreProperties>
</file>