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0"/>
  </p:notesMasterIdLst>
  <p:sldIdLst>
    <p:sldId id="257" r:id="rId2"/>
    <p:sldId id="433" r:id="rId3"/>
    <p:sldId id="382" r:id="rId4"/>
    <p:sldId id="396" r:id="rId5"/>
    <p:sldId id="430" r:id="rId6"/>
    <p:sldId id="391" r:id="rId7"/>
    <p:sldId id="440" r:id="rId8"/>
    <p:sldId id="435" r:id="rId9"/>
    <p:sldId id="434" r:id="rId10"/>
    <p:sldId id="412" r:id="rId11"/>
    <p:sldId id="398" r:id="rId12"/>
    <p:sldId id="429" r:id="rId13"/>
    <p:sldId id="437" r:id="rId14"/>
    <p:sldId id="441" r:id="rId15"/>
    <p:sldId id="436" r:id="rId16"/>
    <p:sldId id="415" r:id="rId17"/>
    <p:sldId id="395" r:id="rId18"/>
    <p:sldId id="442" r:id="rId19"/>
    <p:sldId id="447" r:id="rId20"/>
    <p:sldId id="417" r:id="rId21"/>
    <p:sldId id="445" r:id="rId22"/>
    <p:sldId id="446" r:id="rId23"/>
    <p:sldId id="444" r:id="rId24"/>
    <p:sldId id="443" r:id="rId25"/>
    <p:sldId id="438" r:id="rId26"/>
    <p:sldId id="432" r:id="rId27"/>
    <p:sldId id="439" r:id="rId28"/>
    <p:sldId id="351" r:id="rId2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CBEC"/>
    <a:srgbClr val="FFFF99"/>
    <a:srgbClr val="C6FEFD"/>
    <a:srgbClr val="645F5E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9" autoAdjust="0"/>
    <p:restoredTop sz="95086" autoAdjust="0"/>
  </p:normalViewPr>
  <p:slideViewPr>
    <p:cSldViewPr>
      <p:cViewPr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8;&#1069;&#1054;\&#1055;&#1088;&#1077;&#1079;&#1077;&#1085;&#1090;&#1072;&#1094;&#1080;&#1103;%20&#1058;&#1069;&#1054;\&#1048;&#1085;&#1074;&#1077;&#1089;&#1090;&#1080;&#1094;&#1080;&#1080;%20&#1087;&#1086;%20&#1075;&#1086;&#1076;&#1072;&#108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200" dirty="0"/>
              <a:t>Количество</a:t>
            </a:r>
          </a:p>
        </c:rich>
      </c:tx>
      <c:layout>
        <c:manualLayout>
          <c:xMode val="edge"/>
          <c:yMode val="edge"/>
          <c:x val="4.8920863309352509E-3"/>
          <c:y val="3.1609195402298861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581981469183802E-2"/>
          <c:y val="8.0614956496127099E-2"/>
          <c:w val="0.8953296651171615"/>
          <c:h val="0.79961334152007169"/>
        </c:manualLayout>
      </c:layout>
      <c:bar3DChart>
        <c:barDir val="col"/>
        <c:grouping val="clustered"/>
        <c:varyColors val="1"/>
        <c:ser>
          <c:idx val="0"/>
          <c:order val="0"/>
          <c:invertIfNegative val="0"/>
          <c:dLbls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rgbClr val="FF0000"/>
                        </a:solidFill>
                      </a:rPr>
                      <a:t>13</a:t>
                    </a:r>
                    <a:r>
                      <a:rPr lang="ru-RU" sz="1400" dirty="0" smtClean="0">
                        <a:solidFill>
                          <a:srgbClr val="FF0000"/>
                        </a:solidFill>
                      </a:rPr>
                      <a:t>7 000</a:t>
                    </a:r>
                    <a:endParaRPr lang="en-US" sz="1400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PowerPoint]Лист1'!$A$9:$A$24</c:f>
              <c:strCache>
                <c:ptCount val="16"/>
                <c:pt idx="0">
                  <c:v>декабрь 2010 г.</c:v>
                </c:pt>
                <c:pt idx="1">
                  <c:v>янв.11</c:v>
                </c:pt>
                <c:pt idx="2">
                  <c:v>фев.11</c:v>
                </c:pt>
                <c:pt idx="3">
                  <c:v>мар.11</c:v>
                </c:pt>
                <c:pt idx="4">
                  <c:v>апр.11</c:v>
                </c:pt>
                <c:pt idx="5">
                  <c:v>май.11</c:v>
                </c:pt>
                <c:pt idx="6">
                  <c:v>июн.11</c:v>
                </c:pt>
                <c:pt idx="7">
                  <c:v>июл.11</c:v>
                </c:pt>
                <c:pt idx="8">
                  <c:v>авг.11</c:v>
                </c:pt>
                <c:pt idx="9">
                  <c:v>сен.11</c:v>
                </c:pt>
                <c:pt idx="10">
                  <c:v>окт.11</c:v>
                </c:pt>
                <c:pt idx="11">
                  <c:v>ноя.11</c:v>
                </c:pt>
                <c:pt idx="12">
                  <c:v>дек.11</c:v>
                </c:pt>
                <c:pt idx="13">
                  <c:v>янв.12</c:v>
                </c:pt>
                <c:pt idx="14">
                  <c:v>фев.12</c:v>
                </c:pt>
                <c:pt idx="15">
                  <c:v>май.12</c:v>
                </c:pt>
              </c:strCache>
            </c:strRef>
          </c:cat>
          <c:val>
            <c:numRef>
              <c:f>'[Диаграмма в Microsoft PowerPoint]Лист1'!$B$9:$B$24</c:f>
              <c:numCache>
                <c:formatCode>General</c:formatCode>
                <c:ptCount val="16"/>
                <c:pt idx="0">
                  <c:v>6300</c:v>
                </c:pt>
                <c:pt idx="1">
                  <c:v>11395</c:v>
                </c:pt>
                <c:pt idx="2">
                  <c:v>13770</c:v>
                </c:pt>
                <c:pt idx="3">
                  <c:v>14259</c:v>
                </c:pt>
                <c:pt idx="4">
                  <c:v>15188</c:v>
                </c:pt>
                <c:pt idx="5">
                  <c:v>19583</c:v>
                </c:pt>
                <c:pt idx="6">
                  <c:v>22524</c:v>
                </c:pt>
                <c:pt idx="7">
                  <c:v>27640</c:v>
                </c:pt>
                <c:pt idx="8">
                  <c:v>34605</c:v>
                </c:pt>
                <c:pt idx="9">
                  <c:v>52835</c:v>
                </c:pt>
                <c:pt idx="10">
                  <c:v>57650</c:v>
                </c:pt>
                <c:pt idx="11">
                  <c:v>67284</c:v>
                </c:pt>
                <c:pt idx="12">
                  <c:v>75584</c:v>
                </c:pt>
                <c:pt idx="13">
                  <c:v>97000</c:v>
                </c:pt>
                <c:pt idx="14">
                  <c:v>108000</c:v>
                </c:pt>
                <c:pt idx="15">
                  <c:v>133250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7324160"/>
        <c:axId val="73192192"/>
        <c:axId val="0"/>
      </c:bar3DChart>
      <c:catAx>
        <c:axId val="67324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3192192"/>
        <c:crosses val="autoZero"/>
        <c:auto val="1"/>
        <c:lblAlgn val="ctr"/>
        <c:lblOffset val="100"/>
        <c:noMultiLvlLbl val="0"/>
      </c:catAx>
      <c:valAx>
        <c:axId val="73192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7324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0000"/>
                        </a:solidFill>
                      </a:rPr>
                      <a:t>92%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'по НП'!$E$42:$E$56</c:f>
              <c:numCache>
                <c:formatCode>mmm/yy</c:formatCode>
                <c:ptCount val="15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</c:numCache>
            </c:numRef>
          </c:cat>
          <c:val>
            <c:numRef>
              <c:f>'по НП'!$F$42:$F$56</c:f>
              <c:numCache>
                <c:formatCode>0%</c:formatCode>
                <c:ptCount val="15"/>
                <c:pt idx="0">
                  <c:v>0.1321878897048635</c:v>
                </c:pt>
                <c:pt idx="1">
                  <c:v>0.16128585284744357</c:v>
                </c:pt>
                <c:pt idx="2">
                  <c:v>0.166551198558958</c:v>
                </c:pt>
                <c:pt idx="3">
                  <c:v>0.17611195787723435</c:v>
                </c:pt>
                <c:pt idx="4">
                  <c:v>0.22308438409311349</c:v>
                </c:pt>
                <c:pt idx="5">
                  <c:v>0.25883331023971184</c:v>
                </c:pt>
                <c:pt idx="6">
                  <c:v>0.31647498960787052</c:v>
                </c:pt>
                <c:pt idx="7">
                  <c:v>0.37771927393653876</c:v>
                </c:pt>
                <c:pt idx="8">
                  <c:v>0.46806152140778717</c:v>
                </c:pt>
                <c:pt idx="9">
                  <c:v>0.51</c:v>
                </c:pt>
                <c:pt idx="10">
                  <c:v>0.66000000000000014</c:v>
                </c:pt>
                <c:pt idx="11">
                  <c:v>0.72000000000000008</c:v>
                </c:pt>
                <c:pt idx="12">
                  <c:v>0.78</c:v>
                </c:pt>
                <c:pt idx="13">
                  <c:v>0.92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3789824"/>
        <c:axId val="170117376"/>
      </c:barChart>
      <c:dateAx>
        <c:axId val="163789824"/>
        <c:scaling>
          <c:orientation val="minMax"/>
        </c:scaling>
        <c:delete val="0"/>
        <c:axPos val="b"/>
        <c:numFmt formatCode="mmm/yy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0117376"/>
        <c:crosses val="autoZero"/>
        <c:auto val="1"/>
        <c:lblOffset val="100"/>
        <c:baseTimeUnit val="months"/>
      </c:dateAx>
      <c:valAx>
        <c:axId val="17011737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3789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67529788434483"/>
          <c:y val="7.2780688362886342E-2"/>
          <c:w val="0.71000457270724215"/>
          <c:h val="0.69608699351499692"/>
        </c:manualLayout>
      </c:layout>
      <c:pie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Объем, млн, тенге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4"/>
              <c:delete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Лист1!$A$3:$A$7</c:f>
              <c:strCache>
                <c:ptCount val="4"/>
                <c:pt idx="0">
                  <c:v>Технологическое оборудование</c:v>
                </c:pt>
                <c:pt idx="1">
                  <c:v>Оборудование инфраструктуры</c:v>
                </c:pt>
                <c:pt idx="2">
                  <c:v>Строительные работы</c:v>
                </c:pt>
                <c:pt idx="3">
                  <c:v>Реконструкция объектов</c:v>
                </c:pt>
              </c:strCache>
            </c:strRef>
          </c:cat>
          <c:val>
            <c:numRef>
              <c:f>Лист1!$B$3:$B$7</c:f>
              <c:numCache>
                <c:formatCode>#,##0</c:formatCode>
                <c:ptCount val="5"/>
                <c:pt idx="0">
                  <c:v>25806</c:v>
                </c:pt>
                <c:pt idx="1">
                  <c:v>15410</c:v>
                </c:pt>
                <c:pt idx="2">
                  <c:v>4610</c:v>
                </c:pt>
                <c:pt idx="3">
                  <c:v>5532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12415338632760345"/>
          <c:y val="0.77945713123016425"/>
          <c:w val="0.84364396249902973"/>
          <c:h val="0.21821275515202798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Средняя стоимость </a:t>
            </a:r>
            <a:r>
              <a:rPr lang="ru-RU" dirty="0" smtClean="0"/>
              <a:t>подключения</a:t>
            </a:r>
            <a:endParaRPr lang="ru-RU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PowerPoint]Лист1'!$A$1</c:f>
              <c:strCache>
                <c:ptCount val="1"/>
                <c:pt idx="0">
                  <c:v>Кателко Плюс (2010г)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err="1" smtClean="0"/>
                      <a:t>Кателко</a:t>
                    </a:r>
                    <a:r>
                      <a:rPr lang="ru-RU" dirty="0" smtClean="0"/>
                      <a:t> + </a:t>
                    </a:r>
                    <a:r>
                      <a:rPr lang="ru-RU" dirty="0"/>
                      <a:t>(2010г</a:t>
                    </a:r>
                    <a:r>
                      <a:rPr lang="ru-RU" dirty="0" smtClean="0"/>
                      <a:t>) </a:t>
                    </a:r>
                    <a:r>
                      <a:rPr lang="ru-RU" dirty="0"/>
                      <a:t>60000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'[Диаграмма в Microsoft PowerPoint]Лист1'!$A$2</c:f>
              <c:numCache>
                <c:formatCode>General</c:formatCode>
                <c:ptCount val="1"/>
                <c:pt idx="0">
                  <c:v>60000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PowerPoint]Лист1'!$B$1</c:f>
              <c:strCache>
                <c:ptCount val="1"/>
                <c:pt idx="0">
                  <c:v>OtauTV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FF0000"/>
                        </a:solidFill>
                      </a:rPr>
                      <a:t>OtauTV</a:t>
                    </a:r>
                    <a:endParaRPr lang="ru-RU" sz="1400" b="1">
                      <a:solidFill>
                        <a:srgbClr val="FF0000"/>
                      </a:solidFill>
                    </a:endParaRPr>
                  </a:p>
                  <a:p>
                    <a:r>
                      <a:rPr lang="en-US" sz="1400" b="1">
                        <a:solidFill>
                          <a:srgbClr val="FF0000"/>
                        </a:solidFill>
                      </a:rPr>
                      <a:t> 28200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'[Диаграмма в Microsoft PowerPoint]Лист1'!$B$2</c:f>
              <c:numCache>
                <c:formatCode>General</c:formatCode>
                <c:ptCount val="1"/>
                <c:pt idx="0">
                  <c:v>28200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PowerPoint]Лист1'!$C$1</c:f>
              <c:strCache>
                <c:ptCount val="1"/>
                <c:pt idx="0">
                  <c:v>Триколор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1200" b="1" dirty="0" err="1"/>
                      <a:t>Триколор</a:t>
                    </a:r>
                    <a:endParaRPr lang="ru-RU" sz="1200" b="1" dirty="0"/>
                  </a:p>
                  <a:p>
                    <a:r>
                      <a:rPr lang="ru-RU" sz="1200" b="1" dirty="0"/>
                      <a:t> </a:t>
                    </a:r>
                    <a:r>
                      <a:rPr lang="ru-RU" sz="1200" b="1" dirty="0" smtClean="0"/>
                      <a:t>48000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'[Диаграмма в Microsoft PowerPoint]Лист1'!$C$2</c:f>
              <c:numCache>
                <c:formatCode>General</c:formatCode>
                <c:ptCount val="1"/>
                <c:pt idx="0">
                  <c:v>48000</c:v>
                </c:pt>
              </c:numCache>
            </c:numRef>
          </c:val>
        </c:ser>
        <c:ser>
          <c:idx val="3"/>
          <c:order val="3"/>
          <c:tx>
            <c:strRef>
              <c:f>'[Диаграмма в Microsoft PowerPoint]Лист1'!$D$1</c:f>
              <c:strCache>
                <c:ptCount val="1"/>
                <c:pt idx="0">
                  <c:v>НТВ Плюс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1200" b="1" dirty="0"/>
                      <a:t>НТВ </a:t>
                    </a:r>
                    <a:r>
                      <a:rPr lang="ru-RU" sz="1200" b="1" dirty="0" smtClean="0"/>
                      <a:t>+</a:t>
                    </a:r>
                    <a:endParaRPr lang="ru-RU" sz="1200" b="1" dirty="0"/>
                  </a:p>
                  <a:p>
                    <a:r>
                      <a:rPr lang="ru-RU" sz="1200" b="1" dirty="0"/>
                      <a:t> 56000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'[Диаграмма в Microsoft PowerPoint]Лист1'!$D$2</c:f>
              <c:numCache>
                <c:formatCode>General</c:formatCode>
                <c:ptCount val="1"/>
                <c:pt idx="0">
                  <c:v>56000</c:v>
                </c:pt>
              </c:numCache>
            </c:numRef>
          </c:val>
        </c:ser>
        <c:ser>
          <c:idx val="4"/>
          <c:order val="4"/>
          <c:tx>
            <c:strRef>
              <c:f>'[Диаграмма в Microsoft PowerPoint]Лист1'!$E$1</c:f>
              <c:strCache>
                <c:ptCount val="1"/>
                <c:pt idx="0">
                  <c:v>Радуга ТВ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1200" b="1" dirty="0"/>
                      <a:t>Радуга ТВ</a:t>
                    </a:r>
                  </a:p>
                  <a:p>
                    <a:r>
                      <a:rPr lang="ru-RU" sz="1200" b="1" dirty="0" smtClean="0"/>
                      <a:t>30000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'[Диаграмма в Microsoft PowerPoint]Лист1'!$E$2</c:f>
              <c:numCache>
                <c:formatCode>General</c:formatCode>
                <c:ptCount val="1"/>
                <c:pt idx="0">
                  <c:v>30000</c:v>
                </c:pt>
              </c:numCache>
            </c:numRef>
          </c:val>
        </c:ser>
        <c:ser>
          <c:idx val="5"/>
          <c:order val="5"/>
          <c:tx>
            <c:strRef>
              <c:f>'[Диаграмма в Microsoft PowerPoint]Лист1'!$F$1</c:f>
              <c:strCache>
                <c:ptCount val="1"/>
                <c:pt idx="0">
                  <c:v>Телекарта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kk-KZ" sz="1200" b="1" dirty="0"/>
                      <a:t>Телекарта</a:t>
                    </a:r>
                    <a:endParaRPr lang="ru-RU" sz="1200" b="1" dirty="0"/>
                  </a:p>
                  <a:p>
                    <a:r>
                      <a:rPr lang="en-US" sz="1200" b="1" dirty="0"/>
                      <a:t> </a:t>
                    </a:r>
                    <a:r>
                      <a:rPr lang="ru-RU" sz="1200" b="1" dirty="0" smtClean="0"/>
                      <a:t>26 000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'[Диаграмма в Microsoft PowerPoint]Лист1'!$F$2</c:f>
              <c:numCache>
                <c:formatCode>General</c:formatCode>
                <c:ptCount val="1"/>
                <c:pt idx="0">
                  <c:v>26000</c:v>
                </c:pt>
              </c:numCache>
            </c:numRef>
          </c:val>
        </c:ser>
        <c:ser>
          <c:idx val="6"/>
          <c:order val="6"/>
          <c:tx>
            <c:strRef>
              <c:f>'[Диаграмма в Microsoft PowerPoint]Лист1'!$G$1</c:f>
              <c:strCache>
                <c:ptCount val="1"/>
                <c:pt idx="0">
                  <c:v>Ямал 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1200" b="1" dirty="0"/>
                      <a:t>Ямал</a:t>
                    </a:r>
                  </a:p>
                  <a:p>
                    <a:r>
                      <a:rPr lang="ru-RU" sz="1200" b="1" dirty="0" smtClean="0"/>
                      <a:t>15000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'[Диаграмма в Microsoft PowerPoint]Лист1'!$G$2</c:f>
              <c:numCache>
                <c:formatCode>General</c:formatCode>
                <c:ptCount val="1"/>
                <c:pt idx="0">
                  <c:v>15000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831168"/>
        <c:axId val="117832704"/>
      </c:barChart>
      <c:catAx>
        <c:axId val="11783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7832704"/>
        <c:crosses val="autoZero"/>
        <c:auto val="1"/>
        <c:lblAlgn val="ctr"/>
        <c:lblOffset val="100"/>
        <c:noMultiLvlLbl val="0"/>
      </c:catAx>
      <c:valAx>
        <c:axId val="1178327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Стоимость, тенге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17831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E3E5C-EB00-48C7-916B-ED4FEA287836}" type="doc">
      <dgm:prSet loTypeId="urn:microsoft.com/office/officeart/2005/8/layout/arrow2" loCatId="process" qsTypeId="urn:microsoft.com/office/officeart/2005/8/quickstyle/simple4" qsCatId="simple" csTypeId="urn:microsoft.com/office/officeart/2005/8/colors/accent1_2#1" csCatId="accent1" phldr="1"/>
      <dgm:spPr/>
    </dgm:pt>
    <dgm:pt modelId="{9353EFF8-5AEA-4F47-B0AC-038D320C8CBA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</a:rPr>
            <a:t>Астана, Алматы, Караганда, </a:t>
          </a:r>
          <a:r>
            <a:rPr lang="ru-RU" sz="1200" b="1" dirty="0" err="1" smtClean="0">
              <a:solidFill>
                <a:srgbClr val="002060"/>
              </a:solidFill>
            </a:rPr>
            <a:t>Жезказган</a:t>
          </a:r>
          <a:r>
            <a:rPr lang="ru-RU" sz="1200" b="1" dirty="0" smtClean="0">
              <a:solidFill>
                <a:srgbClr val="002060"/>
              </a:solidFill>
            </a:rPr>
            <a:t>, </a:t>
          </a:r>
          <a:r>
            <a:rPr lang="ru-RU" sz="1200" b="1" dirty="0" err="1" smtClean="0">
              <a:solidFill>
                <a:srgbClr val="002060"/>
              </a:solidFill>
            </a:rPr>
            <a:t>Жанаозен</a:t>
          </a:r>
          <a:endParaRPr lang="en-US" sz="1200" b="1" dirty="0" smtClean="0">
            <a:solidFill>
              <a:srgbClr val="002060"/>
            </a:solidFill>
          </a:endParaRPr>
        </a:p>
        <a:p>
          <a:r>
            <a:rPr lang="ru-RU" sz="1200" b="1" dirty="0" smtClean="0">
              <a:solidFill>
                <a:srgbClr val="002060"/>
              </a:solidFill>
            </a:rPr>
            <a:t>ОХВАТ – 23% НАСЕЛЕНИЯ</a:t>
          </a:r>
          <a:endParaRPr lang="ru-RU" sz="1200" b="1" dirty="0">
            <a:solidFill>
              <a:srgbClr val="002060"/>
            </a:solidFill>
          </a:endParaRPr>
        </a:p>
      </dgm:t>
    </dgm:pt>
    <dgm:pt modelId="{5A1584F8-12FF-4630-ABF0-DD8E5CCD7CDA}" type="parTrans" cxnId="{E513514C-6456-43D5-B768-4D2251B2718A}">
      <dgm:prSet/>
      <dgm:spPr/>
      <dgm:t>
        <a:bodyPr/>
        <a:lstStyle/>
        <a:p>
          <a:endParaRPr lang="ru-RU"/>
        </a:p>
      </dgm:t>
    </dgm:pt>
    <dgm:pt modelId="{1484E8ED-AD67-4917-8C84-D1AA1E18A12C}" type="sibTrans" cxnId="{E513514C-6456-43D5-B768-4D2251B2718A}">
      <dgm:prSet/>
      <dgm:spPr/>
      <dgm:t>
        <a:bodyPr/>
        <a:lstStyle/>
        <a:p>
          <a:endParaRPr lang="ru-RU"/>
        </a:p>
      </dgm:t>
    </dgm:pt>
    <dgm:pt modelId="{A6FD5F11-94D1-4A03-B4CC-62CC8F99BA2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</a:rPr>
            <a:t>13 областных центров и приграничные районы  (81 РТС)</a:t>
          </a:r>
          <a:endParaRPr lang="en-US" sz="1200" b="1" dirty="0" smtClean="0">
            <a:solidFill>
              <a:srgbClr val="002060"/>
            </a:solidFill>
          </a:endParaRPr>
        </a:p>
        <a:p>
          <a:r>
            <a:rPr lang="ru-RU" sz="1200" b="1" dirty="0" smtClean="0">
              <a:solidFill>
                <a:srgbClr val="002060"/>
              </a:solidFill>
            </a:rPr>
            <a:t>ОХВАТ – 56% НАСЕЛЕНИЯ </a:t>
          </a:r>
          <a:endParaRPr lang="ru-RU" sz="1200" dirty="0">
            <a:solidFill>
              <a:srgbClr val="002060"/>
            </a:solidFill>
          </a:endParaRPr>
        </a:p>
      </dgm:t>
    </dgm:pt>
    <dgm:pt modelId="{4E6AECA5-8FC4-4669-8A3D-5EA9BD6C75FE}" type="parTrans" cxnId="{95F44E49-8F59-485E-9D6B-FCDC576FEE9C}">
      <dgm:prSet/>
      <dgm:spPr/>
      <dgm:t>
        <a:bodyPr/>
        <a:lstStyle/>
        <a:p>
          <a:endParaRPr lang="ru-RU"/>
        </a:p>
      </dgm:t>
    </dgm:pt>
    <dgm:pt modelId="{53CC3295-70A1-4353-B45E-6BDD5680A221}" type="sibTrans" cxnId="{95F44E49-8F59-485E-9D6B-FCDC576FEE9C}">
      <dgm:prSet/>
      <dgm:spPr/>
      <dgm:t>
        <a:bodyPr/>
        <a:lstStyle/>
        <a:p>
          <a:endParaRPr lang="ru-RU"/>
        </a:p>
      </dgm:t>
    </dgm:pt>
    <dgm:pt modelId="{AF8E9A51-EF0B-4C6A-97E2-760F929128B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</a:rPr>
            <a:t>Приграничные районы</a:t>
          </a:r>
          <a:r>
            <a:rPr lang="en-US" sz="1200" b="1" dirty="0" smtClean="0">
              <a:solidFill>
                <a:srgbClr val="002060"/>
              </a:solidFill>
            </a:rPr>
            <a:t> </a:t>
          </a:r>
          <a:r>
            <a:rPr lang="ru-RU" sz="1200" b="1" dirty="0" smtClean="0">
              <a:solidFill>
                <a:srgbClr val="002060"/>
              </a:solidFill>
            </a:rPr>
            <a:t>(404 РТС)</a:t>
          </a:r>
          <a:endParaRPr lang="en-US" sz="1200" b="1" dirty="0" smtClean="0">
            <a:solidFill>
              <a:srgbClr val="002060"/>
            </a:solidFill>
          </a:endParaRPr>
        </a:p>
        <a:p>
          <a:r>
            <a:rPr lang="ru-RU" sz="1200" b="1" dirty="0" smtClean="0">
              <a:solidFill>
                <a:srgbClr val="002060"/>
              </a:solidFill>
            </a:rPr>
            <a:t>ОХВАТ – 80% НАСЕЛЕНИЯ </a:t>
          </a:r>
          <a:endParaRPr lang="en-US" sz="1200" b="1" dirty="0" smtClean="0">
            <a:solidFill>
              <a:srgbClr val="002060"/>
            </a:solidFill>
          </a:endParaRPr>
        </a:p>
        <a:p>
          <a:endParaRPr lang="ru-RU" sz="1200" dirty="0"/>
        </a:p>
      </dgm:t>
    </dgm:pt>
    <dgm:pt modelId="{9F0239D6-0E14-49CD-9B7B-B968BDE0A5FF}" type="parTrans" cxnId="{A15002A5-F3F1-4507-87EC-A5EBD319D4EE}">
      <dgm:prSet/>
      <dgm:spPr/>
      <dgm:t>
        <a:bodyPr/>
        <a:lstStyle/>
        <a:p>
          <a:endParaRPr lang="ru-RU"/>
        </a:p>
      </dgm:t>
    </dgm:pt>
    <dgm:pt modelId="{47E80CE3-DCB6-42BB-B200-C86FAC514BBC}" type="sibTrans" cxnId="{A15002A5-F3F1-4507-87EC-A5EBD319D4EE}">
      <dgm:prSet/>
      <dgm:spPr/>
      <dgm:t>
        <a:bodyPr/>
        <a:lstStyle/>
        <a:p>
          <a:endParaRPr lang="ru-RU"/>
        </a:p>
      </dgm:t>
    </dgm:pt>
    <dgm:pt modelId="{CBB6D52F-1E28-4DD7-8074-5491AFB7718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</a:rPr>
            <a:t>Внутренние районы (324 РТС)</a:t>
          </a:r>
          <a:endParaRPr lang="en-US" sz="1200" b="1" dirty="0" smtClean="0">
            <a:solidFill>
              <a:srgbClr val="002060"/>
            </a:solidFill>
          </a:endParaRPr>
        </a:p>
        <a:p>
          <a:r>
            <a:rPr lang="ru-RU" sz="1200" b="1" dirty="0" smtClean="0">
              <a:solidFill>
                <a:srgbClr val="002060"/>
              </a:solidFill>
            </a:rPr>
            <a:t>ОХВАТ – 95% НАСЕЛЕНИЯ </a:t>
          </a:r>
          <a:endParaRPr lang="ru-RU" sz="1200" dirty="0">
            <a:solidFill>
              <a:srgbClr val="002060"/>
            </a:solidFill>
          </a:endParaRPr>
        </a:p>
      </dgm:t>
    </dgm:pt>
    <dgm:pt modelId="{56678897-EE62-4D70-9640-0D147DC97B53}" type="parTrans" cxnId="{EC352432-CDB0-472A-A588-C0A61A158A48}">
      <dgm:prSet/>
      <dgm:spPr/>
      <dgm:t>
        <a:bodyPr/>
        <a:lstStyle/>
        <a:p>
          <a:endParaRPr lang="ru-RU"/>
        </a:p>
      </dgm:t>
    </dgm:pt>
    <dgm:pt modelId="{194AF066-D3C8-41C4-9ABB-1D3800DE3FA0}" type="sibTrans" cxnId="{EC352432-CDB0-472A-A588-C0A61A158A48}">
      <dgm:prSet/>
      <dgm:spPr/>
      <dgm:t>
        <a:bodyPr/>
        <a:lstStyle/>
        <a:p>
          <a:endParaRPr lang="ru-RU"/>
        </a:p>
      </dgm:t>
    </dgm:pt>
    <dgm:pt modelId="{0CE02DCC-0FFD-4ADE-B981-1A49480FEA40}" type="pres">
      <dgm:prSet presAssocID="{2EFE3E5C-EB00-48C7-916B-ED4FEA287836}" presName="arrowDiagram" presStyleCnt="0">
        <dgm:presLayoutVars>
          <dgm:chMax val="5"/>
          <dgm:dir/>
          <dgm:resizeHandles val="exact"/>
        </dgm:presLayoutVars>
      </dgm:prSet>
      <dgm:spPr/>
    </dgm:pt>
    <dgm:pt modelId="{D88C3732-A815-401F-BAFB-EBBCBA24319C}" type="pres">
      <dgm:prSet presAssocID="{2EFE3E5C-EB00-48C7-916B-ED4FEA287836}" presName="arrow" presStyleLbl="bgShp" presStyleIdx="0" presStyleCnt="1" custLinFactNeighborX="-893"/>
      <dgm:spPr>
        <a:effectLst>
          <a:outerShdw blurRad="292100" dist="139700" dir="2700000" rotWithShape="0">
            <a:srgbClr val="000000">
              <a:alpha val="65000"/>
            </a:srgbClr>
          </a:outerShdw>
        </a:effectLst>
      </dgm:spPr>
    </dgm:pt>
    <dgm:pt modelId="{DF1C9B8C-A1E9-42B5-9C75-8BFCCCE9F548}" type="pres">
      <dgm:prSet presAssocID="{2EFE3E5C-EB00-48C7-916B-ED4FEA287836}" presName="arrowDiagram4" presStyleCnt="0"/>
      <dgm:spPr/>
    </dgm:pt>
    <dgm:pt modelId="{AD088F00-D93E-4B0D-8351-3BE07419CC3E}" type="pres">
      <dgm:prSet presAssocID="{9353EFF8-5AEA-4F47-B0AC-038D320C8CBA}" presName="bullet4a" presStyleLbl="node1" presStyleIdx="0" presStyleCnt="4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C00000"/>
        </a:solidFill>
        <a:effectLst>
          <a:outerShdw blurRad="292100" dist="139700" dir="2700000" rotWithShape="0">
            <a:srgbClr val="000000">
              <a:alpha val="65000"/>
            </a:srgbClr>
          </a:outerShdw>
        </a:effectLst>
      </dgm:spPr>
    </dgm:pt>
    <dgm:pt modelId="{C4C349DC-0DC9-4F58-9B81-A0D3E7FC29DF}" type="pres">
      <dgm:prSet presAssocID="{9353EFF8-5AEA-4F47-B0AC-038D320C8CBA}" presName="textBox4a" presStyleLbl="revTx" presStyleIdx="0" presStyleCnt="4" custScaleX="129742" custLinFactNeighborX="7809" custLinFactNeighborY="8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A0FAA-1152-47F2-8DFA-4CD71AB8CB08}" type="pres">
      <dgm:prSet presAssocID="{A6FD5F11-94D1-4A03-B4CC-62CC8F99BA27}" presName="bullet4b" presStyleLbl="node1" presStyleIdx="1" presStyleCnt="4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C00000"/>
        </a:solidFill>
        <a:effectLst>
          <a:outerShdw blurRad="292100" dist="139700" dir="2700000" rotWithShape="0">
            <a:srgbClr val="000000">
              <a:alpha val="65000"/>
            </a:srgbClr>
          </a:outerShdw>
        </a:effectLst>
      </dgm:spPr>
    </dgm:pt>
    <dgm:pt modelId="{0935EB6E-14E4-495E-A25F-2A56525B41F0}" type="pres">
      <dgm:prSet presAssocID="{A6FD5F11-94D1-4A03-B4CC-62CC8F99BA27}" presName="textBox4b" presStyleLbl="revTx" presStyleIdx="1" presStyleCnt="4" custScaleY="74992" custLinFactNeighborX="9078" custLinFactNeighborY="-2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C7736-2428-459B-8A2F-F34D3E260F28}" type="pres">
      <dgm:prSet presAssocID="{AF8E9A51-EF0B-4C6A-97E2-760F929128BF}" presName="bullet4c" presStyleLbl="node1" presStyleIdx="2" presStyleCnt="4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C00000"/>
        </a:solidFill>
        <a:effectLst>
          <a:outerShdw blurRad="292100" dist="139700" dir="2700000" rotWithShape="0">
            <a:srgbClr val="000000">
              <a:alpha val="65000"/>
            </a:srgbClr>
          </a:outerShdw>
        </a:effectLst>
      </dgm:spPr>
    </dgm:pt>
    <dgm:pt modelId="{1D00BD87-6D3E-4E0C-9C59-525E80B7BA1E}" type="pres">
      <dgm:prSet presAssocID="{AF8E9A51-EF0B-4C6A-97E2-760F929128BF}" presName="textBox4c" presStyleLbl="revTx" presStyleIdx="2" presStyleCnt="4" custScaleY="70552" custLinFactNeighborX="7634" custLinFactNeighborY="1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8A40B-764F-40BE-8DE4-55BBA68C6205}" type="pres">
      <dgm:prSet presAssocID="{CBB6D52F-1E28-4DD7-8074-5491AFB77187}" presName="bullet4d" presStyleLbl="node1" presStyleIdx="3" presStyleCnt="4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C00000"/>
        </a:solidFill>
        <a:effectLst>
          <a:outerShdw blurRad="292100" dist="139700" dir="2700000" rotWithShape="0">
            <a:srgbClr val="000000">
              <a:alpha val="65000"/>
            </a:srgbClr>
          </a:outerShdw>
        </a:effectLst>
      </dgm:spPr>
    </dgm:pt>
    <dgm:pt modelId="{A6DF4983-34DB-4FAC-900C-D5D9CB2590CA}" type="pres">
      <dgm:prSet presAssocID="{CBB6D52F-1E28-4DD7-8074-5491AFB77187}" presName="textBox4d" presStyleLbl="revTx" presStyleIdx="3" presStyleCnt="4" custScaleY="66927" custLinFactNeighborX="931" custLinFactNeighborY="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F44E49-8F59-485E-9D6B-FCDC576FEE9C}" srcId="{2EFE3E5C-EB00-48C7-916B-ED4FEA287836}" destId="{A6FD5F11-94D1-4A03-B4CC-62CC8F99BA27}" srcOrd="1" destOrd="0" parTransId="{4E6AECA5-8FC4-4669-8A3D-5EA9BD6C75FE}" sibTransId="{53CC3295-70A1-4353-B45E-6BDD5680A221}"/>
    <dgm:cxn modelId="{B9D6E8ED-0E7A-44D1-A105-095A09CAD99D}" type="presOf" srcId="{9353EFF8-5AEA-4F47-B0AC-038D320C8CBA}" destId="{C4C349DC-0DC9-4F58-9B81-A0D3E7FC29DF}" srcOrd="0" destOrd="0" presId="urn:microsoft.com/office/officeart/2005/8/layout/arrow2"/>
    <dgm:cxn modelId="{8ED115A8-23C0-487C-AC4F-D167CB707006}" type="presOf" srcId="{A6FD5F11-94D1-4A03-B4CC-62CC8F99BA27}" destId="{0935EB6E-14E4-495E-A25F-2A56525B41F0}" srcOrd="0" destOrd="0" presId="urn:microsoft.com/office/officeart/2005/8/layout/arrow2"/>
    <dgm:cxn modelId="{1711B0EB-D73E-49BC-AAB2-EFC12C57B4AC}" type="presOf" srcId="{AF8E9A51-EF0B-4C6A-97E2-760F929128BF}" destId="{1D00BD87-6D3E-4E0C-9C59-525E80B7BA1E}" srcOrd="0" destOrd="0" presId="urn:microsoft.com/office/officeart/2005/8/layout/arrow2"/>
    <dgm:cxn modelId="{A15002A5-F3F1-4507-87EC-A5EBD319D4EE}" srcId="{2EFE3E5C-EB00-48C7-916B-ED4FEA287836}" destId="{AF8E9A51-EF0B-4C6A-97E2-760F929128BF}" srcOrd="2" destOrd="0" parTransId="{9F0239D6-0E14-49CD-9B7B-B968BDE0A5FF}" sibTransId="{47E80CE3-DCB6-42BB-B200-C86FAC514BBC}"/>
    <dgm:cxn modelId="{38AA67D2-32EC-421E-A0C9-C1D53C6E96C7}" type="presOf" srcId="{CBB6D52F-1E28-4DD7-8074-5491AFB77187}" destId="{A6DF4983-34DB-4FAC-900C-D5D9CB2590CA}" srcOrd="0" destOrd="0" presId="urn:microsoft.com/office/officeart/2005/8/layout/arrow2"/>
    <dgm:cxn modelId="{53288522-5B6E-4835-A148-041903098471}" type="presOf" srcId="{2EFE3E5C-EB00-48C7-916B-ED4FEA287836}" destId="{0CE02DCC-0FFD-4ADE-B981-1A49480FEA40}" srcOrd="0" destOrd="0" presId="urn:microsoft.com/office/officeart/2005/8/layout/arrow2"/>
    <dgm:cxn modelId="{EC352432-CDB0-472A-A588-C0A61A158A48}" srcId="{2EFE3E5C-EB00-48C7-916B-ED4FEA287836}" destId="{CBB6D52F-1E28-4DD7-8074-5491AFB77187}" srcOrd="3" destOrd="0" parTransId="{56678897-EE62-4D70-9640-0D147DC97B53}" sibTransId="{194AF066-D3C8-41C4-9ABB-1D3800DE3FA0}"/>
    <dgm:cxn modelId="{E513514C-6456-43D5-B768-4D2251B2718A}" srcId="{2EFE3E5C-EB00-48C7-916B-ED4FEA287836}" destId="{9353EFF8-5AEA-4F47-B0AC-038D320C8CBA}" srcOrd="0" destOrd="0" parTransId="{5A1584F8-12FF-4630-ABF0-DD8E5CCD7CDA}" sibTransId="{1484E8ED-AD67-4917-8C84-D1AA1E18A12C}"/>
    <dgm:cxn modelId="{A0E3C627-8C16-43DC-9BFF-11D707491118}" type="presParOf" srcId="{0CE02DCC-0FFD-4ADE-B981-1A49480FEA40}" destId="{D88C3732-A815-401F-BAFB-EBBCBA24319C}" srcOrd="0" destOrd="0" presId="urn:microsoft.com/office/officeart/2005/8/layout/arrow2"/>
    <dgm:cxn modelId="{D279493C-121F-45E4-AFEF-630A4B0D7FF6}" type="presParOf" srcId="{0CE02DCC-0FFD-4ADE-B981-1A49480FEA40}" destId="{DF1C9B8C-A1E9-42B5-9C75-8BFCCCE9F548}" srcOrd="1" destOrd="0" presId="urn:microsoft.com/office/officeart/2005/8/layout/arrow2"/>
    <dgm:cxn modelId="{F9637B92-4D39-415B-B4BD-0330F393687E}" type="presParOf" srcId="{DF1C9B8C-A1E9-42B5-9C75-8BFCCCE9F548}" destId="{AD088F00-D93E-4B0D-8351-3BE07419CC3E}" srcOrd="0" destOrd="0" presId="urn:microsoft.com/office/officeart/2005/8/layout/arrow2"/>
    <dgm:cxn modelId="{F697FFFA-2360-47F5-90ED-755107CEB736}" type="presParOf" srcId="{DF1C9B8C-A1E9-42B5-9C75-8BFCCCE9F548}" destId="{C4C349DC-0DC9-4F58-9B81-A0D3E7FC29DF}" srcOrd="1" destOrd="0" presId="urn:microsoft.com/office/officeart/2005/8/layout/arrow2"/>
    <dgm:cxn modelId="{92B007DB-ABCF-4B69-AF77-4B4A3CBBEB4F}" type="presParOf" srcId="{DF1C9B8C-A1E9-42B5-9C75-8BFCCCE9F548}" destId="{FC5A0FAA-1152-47F2-8DFA-4CD71AB8CB08}" srcOrd="2" destOrd="0" presId="urn:microsoft.com/office/officeart/2005/8/layout/arrow2"/>
    <dgm:cxn modelId="{B6781CA4-BB31-4980-8CBA-7D35BEB99BC0}" type="presParOf" srcId="{DF1C9B8C-A1E9-42B5-9C75-8BFCCCE9F548}" destId="{0935EB6E-14E4-495E-A25F-2A56525B41F0}" srcOrd="3" destOrd="0" presId="urn:microsoft.com/office/officeart/2005/8/layout/arrow2"/>
    <dgm:cxn modelId="{2C0DDC4C-1010-4AFA-8237-5737EB36A901}" type="presParOf" srcId="{DF1C9B8C-A1E9-42B5-9C75-8BFCCCE9F548}" destId="{3DCC7736-2428-459B-8A2F-F34D3E260F28}" srcOrd="4" destOrd="0" presId="urn:microsoft.com/office/officeart/2005/8/layout/arrow2"/>
    <dgm:cxn modelId="{D03F4513-309C-4E9B-8868-2249978DA197}" type="presParOf" srcId="{DF1C9B8C-A1E9-42B5-9C75-8BFCCCE9F548}" destId="{1D00BD87-6D3E-4E0C-9C59-525E80B7BA1E}" srcOrd="5" destOrd="0" presId="urn:microsoft.com/office/officeart/2005/8/layout/arrow2"/>
    <dgm:cxn modelId="{0C9E4A12-1422-4EB3-BF45-0EBFC67E9F1B}" type="presParOf" srcId="{DF1C9B8C-A1E9-42B5-9C75-8BFCCCE9F548}" destId="{7F68A40B-764F-40BE-8DE4-55BBA68C6205}" srcOrd="6" destOrd="0" presId="urn:microsoft.com/office/officeart/2005/8/layout/arrow2"/>
    <dgm:cxn modelId="{7AD566B8-C435-45FB-BFDC-336F4C59ED20}" type="presParOf" srcId="{DF1C9B8C-A1E9-42B5-9C75-8BFCCCE9F548}" destId="{A6DF4983-34DB-4FAC-900C-D5D9CB2590CA}" srcOrd="7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C3732-A815-401F-BAFB-EBBCBA24319C}">
      <dsp:nvSpPr>
        <dsp:cNvPr id="0" name=""/>
        <dsp:cNvSpPr/>
      </dsp:nvSpPr>
      <dsp:spPr>
        <a:xfrm>
          <a:off x="0" y="148405"/>
          <a:ext cx="7870939" cy="491933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292100" dist="139700" dir="2700000" rotWithShape="0">
            <a:srgbClr val="000000">
              <a:alpha val="65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rgbClr r="0" g="0" b="0">
              <a:tint val="100000"/>
              <a:shade val="100000"/>
              <a:hueMod val="100000"/>
              <a:satMod val="100000"/>
            </a:scrgb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088F00-D93E-4B0D-8351-3BE07419CC3E}">
      <dsp:nvSpPr>
        <dsp:cNvPr id="0" name=""/>
        <dsp:cNvSpPr/>
      </dsp:nvSpPr>
      <dsp:spPr>
        <a:xfrm>
          <a:off x="775287" y="3806425"/>
          <a:ext cx="181031" cy="181031"/>
        </a:xfrm>
        <a:prstGeom prst="ellipse">
          <a:avLst/>
        </a:prstGeom>
        <a:solidFill>
          <a:srgbClr val="C00000"/>
        </a:solidFill>
        <a:ln w="9525" cap="flat" cmpd="sng" algn="ctr">
          <a:solidFill>
            <a:schemeClr val="accent2"/>
          </a:solidFill>
          <a:prstDash val="solid"/>
        </a:ln>
        <a:effectLst>
          <a:outerShdw blurRad="292100" dist="139700" dir="2700000" rotWithShape="0">
            <a:srgbClr val="000000">
              <a:alpha val="65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C4C349DC-0DC9-4F58-9B81-A0D3E7FC29DF}">
      <dsp:nvSpPr>
        <dsp:cNvPr id="0" name=""/>
        <dsp:cNvSpPr/>
      </dsp:nvSpPr>
      <dsp:spPr>
        <a:xfrm>
          <a:off x="770753" y="3992185"/>
          <a:ext cx="1746237" cy="1170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25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Астана, Алматы, Караганда, </a:t>
          </a:r>
          <a:r>
            <a:rPr lang="ru-RU" sz="1200" b="1" kern="1200" dirty="0" err="1" smtClean="0">
              <a:solidFill>
                <a:srgbClr val="002060"/>
              </a:solidFill>
            </a:rPr>
            <a:t>Жезказган</a:t>
          </a:r>
          <a:r>
            <a:rPr lang="ru-RU" sz="1200" b="1" kern="1200" dirty="0" smtClean="0">
              <a:solidFill>
                <a:srgbClr val="002060"/>
              </a:solidFill>
            </a:rPr>
            <a:t>, </a:t>
          </a:r>
          <a:r>
            <a:rPr lang="ru-RU" sz="1200" b="1" kern="1200" dirty="0" err="1" smtClean="0">
              <a:solidFill>
                <a:srgbClr val="002060"/>
              </a:solidFill>
            </a:rPr>
            <a:t>Жанаозен</a:t>
          </a:r>
          <a:endParaRPr lang="en-US" sz="1200" b="1" kern="1200" dirty="0" smtClean="0">
            <a:solidFill>
              <a:srgbClr val="00206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ОХВАТ – 23% НАСЕЛЕНИЯ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770753" y="3992185"/>
        <a:ext cx="1746237" cy="1170802"/>
      </dsp:txXfrm>
    </dsp:sp>
    <dsp:sp modelId="{FC5A0FAA-1152-47F2-8DFA-4CD71AB8CB08}">
      <dsp:nvSpPr>
        <dsp:cNvPr id="0" name=""/>
        <dsp:cNvSpPr/>
      </dsp:nvSpPr>
      <dsp:spPr>
        <a:xfrm>
          <a:off x="2054315" y="2662187"/>
          <a:ext cx="314837" cy="314837"/>
        </a:xfrm>
        <a:prstGeom prst="ellipse">
          <a:avLst/>
        </a:prstGeom>
        <a:solidFill>
          <a:srgbClr val="C00000"/>
        </a:solidFill>
        <a:ln w="9525" cap="flat" cmpd="sng" algn="ctr">
          <a:solidFill>
            <a:schemeClr val="accent2"/>
          </a:solidFill>
          <a:prstDash val="solid"/>
        </a:ln>
        <a:effectLst>
          <a:outerShdw blurRad="292100" dist="139700" dir="2700000" rotWithShape="0">
            <a:srgbClr val="000000">
              <a:alpha val="65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0935EB6E-14E4-495E-A25F-2A56525B41F0}">
      <dsp:nvSpPr>
        <dsp:cNvPr id="0" name=""/>
        <dsp:cNvSpPr/>
      </dsp:nvSpPr>
      <dsp:spPr>
        <a:xfrm>
          <a:off x="2361784" y="3043340"/>
          <a:ext cx="1652897" cy="1685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26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13 областных центров и приграничные районы  (81 РТС)</a:t>
          </a:r>
          <a:endParaRPr lang="en-US" sz="1200" b="1" kern="1200" dirty="0" smtClean="0">
            <a:solidFill>
              <a:srgbClr val="00206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ОХВАТ – 56% НАСЕЛЕНИЯ 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2361784" y="3043340"/>
        <a:ext cx="1652897" cy="1685923"/>
      </dsp:txXfrm>
    </dsp:sp>
    <dsp:sp modelId="{3DCC7736-2428-459B-8A2F-F34D3E260F28}">
      <dsp:nvSpPr>
        <dsp:cNvPr id="0" name=""/>
        <dsp:cNvSpPr/>
      </dsp:nvSpPr>
      <dsp:spPr>
        <a:xfrm>
          <a:off x="3687535" y="1819012"/>
          <a:ext cx="417159" cy="417159"/>
        </a:xfrm>
        <a:prstGeom prst="ellipse">
          <a:avLst/>
        </a:prstGeom>
        <a:solidFill>
          <a:srgbClr val="C00000"/>
        </a:solidFill>
        <a:ln w="9525" cap="flat" cmpd="sng" algn="ctr">
          <a:solidFill>
            <a:schemeClr val="accent2"/>
          </a:solidFill>
          <a:prstDash val="solid"/>
        </a:ln>
        <a:effectLst>
          <a:outerShdw blurRad="292100" dist="139700" dir="2700000" rotWithShape="0">
            <a:srgbClr val="000000">
              <a:alpha val="65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1D00BD87-6D3E-4E0C-9C59-525E80B7BA1E}">
      <dsp:nvSpPr>
        <dsp:cNvPr id="0" name=""/>
        <dsp:cNvSpPr/>
      </dsp:nvSpPr>
      <dsp:spPr>
        <a:xfrm>
          <a:off x="4022297" y="2516631"/>
          <a:ext cx="1652897" cy="2144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044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Приграничные районы</a:t>
          </a:r>
          <a:r>
            <a:rPr lang="en-US" sz="1200" b="1" kern="1200" dirty="0" smtClean="0">
              <a:solidFill>
                <a:srgbClr val="002060"/>
              </a:solidFill>
            </a:rPr>
            <a:t> </a:t>
          </a:r>
          <a:r>
            <a:rPr lang="ru-RU" sz="1200" b="1" kern="1200" dirty="0" smtClean="0">
              <a:solidFill>
                <a:srgbClr val="002060"/>
              </a:solidFill>
            </a:rPr>
            <a:t>(404 РТС)</a:t>
          </a:r>
          <a:endParaRPr lang="en-US" sz="1200" b="1" kern="1200" dirty="0" smtClean="0">
            <a:solidFill>
              <a:srgbClr val="00206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ОХВАТ – 80% НАСЕЛЕНИЯ </a:t>
          </a:r>
          <a:endParaRPr lang="en-US" sz="1200" b="1" kern="1200" dirty="0" smtClean="0">
            <a:solidFill>
              <a:srgbClr val="00206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4022297" y="2516631"/>
        <a:ext cx="1652897" cy="2144887"/>
      </dsp:txXfrm>
    </dsp:sp>
    <dsp:sp modelId="{7F68A40B-764F-40BE-8DE4-55BBA68C6205}">
      <dsp:nvSpPr>
        <dsp:cNvPr id="0" name=""/>
        <dsp:cNvSpPr/>
      </dsp:nvSpPr>
      <dsp:spPr>
        <a:xfrm>
          <a:off x="5466367" y="1261159"/>
          <a:ext cx="558836" cy="558836"/>
        </a:xfrm>
        <a:prstGeom prst="ellipse">
          <a:avLst/>
        </a:prstGeom>
        <a:solidFill>
          <a:srgbClr val="C00000"/>
        </a:solidFill>
        <a:ln w="9525" cap="flat" cmpd="sng" algn="ctr">
          <a:solidFill>
            <a:schemeClr val="accent2"/>
          </a:solidFill>
          <a:prstDash val="solid"/>
        </a:ln>
        <a:effectLst>
          <a:outerShdw blurRad="292100" dist="139700" dir="2700000" rotWithShape="0">
            <a:srgbClr val="000000">
              <a:alpha val="65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A6DF4983-34DB-4FAC-900C-D5D9CB2590CA}">
      <dsp:nvSpPr>
        <dsp:cNvPr id="0" name=""/>
        <dsp:cNvSpPr/>
      </dsp:nvSpPr>
      <dsp:spPr>
        <a:xfrm>
          <a:off x="5761174" y="2143776"/>
          <a:ext cx="1652897" cy="236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116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Внутренние районы (324 РТС)</a:t>
          </a:r>
          <a:endParaRPr lang="en-US" sz="1200" b="1" kern="1200" dirty="0" smtClean="0">
            <a:solidFill>
              <a:srgbClr val="00206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ОХВАТ – 95% НАСЕЛЕНИЯ </a:t>
          </a:r>
          <a:endParaRPr lang="ru-RU" sz="1200" kern="1200" dirty="0">
            <a:solidFill>
              <a:srgbClr val="002060"/>
            </a:solidFill>
          </a:endParaRPr>
        </a:p>
      </dsp:txBody>
      <dsp:txXfrm>
        <a:off x="5761174" y="2143776"/>
        <a:ext cx="1652897" cy="2360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0.91142</cdr:x>
      <cdr:y>0.94937</cdr:y>
    </cdr:from>
    <cdr:to>
      <cdr:x>0.9955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805242" y="5400600"/>
          <a:ext cx="720080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rgbClr val="FF0000"/>
              </a:solidFill>
            </a:rPr>
            <a:t>Май , 12</a:t>
          </a:r>
          <a:endParaRPr lang="ru-RU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7F0913B6-43BA-4EB6-9AC0-37C0FE451461}" type="datetimeFigureOut">
              <a:rPr lang="ru-RU" smtClean="0"/>
              <a:pPr/>
              <a:t>29.05.2012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769B635D-E291-411D-BBE4-6905DE07E77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36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2D036-352F-4555-8543-FB8D1DE3EFF1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9BFCC4-2ED6-47C5-8197-61BB5BC73F1A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6F861-6053-4423-BB32-F6671B31D2C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127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9BFCC4-2ED6-47C5-8197-61BB5BC73F1A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Добавить:</a:t>
            </a:r>
            <a:r>
              <a:rPr lang="ru-RU" baseline="0" dirty="0" smtClean="0"/>
              <a:t> 1. Защита авторских прав </a:t>
            </a:r>
            <a:r>
              <a:rPr lang="ru-RU" baseline="0" dirty="0" err="1" smtClean="0"/>
              <a:t>контентовладельцев</a:t>
            </a:r>
            <a:endParaRPr lang="ru-RU" baseline="0" dirty="0" smtClean="0"/>
          </a:p>
          <a:p>
            <a:pPr eaLnBrk="1" hangingPunct="1">
              <a:spcBef>
                <a:spcPct val="0"/>
              </a:spcBef>
            </a:pPr>
            <a:r>
              <a:rPr lang="ru-RU" baseline="0" dirty="0" smtClean="0"/>
              <a:t>                2. Обеспечение адресной поддержки социально уязвимых слоев населения</a:t>
            </a:r>
          </a:p>
          <a:p>
            <a:pPr eaLnBrk="1" hangingPunct="1">
              <a:spcBef>
                <a:spcPct val="0"/>
              </a:spcBef>
            </a:pPr>
            <a:r>
              <a:rPr lang="ru-RU" baseline="0" dirty="0" smtClean="0"/>
              <a:t>                 3.Обеспечение возможности автоматизации рейтинга </a:t>
            </a:r>
            <a:r>
              <a:rPr lang="ru-RU" baseline="0" dirty="0" err="1" smtClean="0"/>
              <a:t>телесмотрения</a:t>
            </a:r>
            <a:endParaRPr 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9BFCC4-2ED6-47C5-8197-61BB5BC73F1A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9BFCC4-2ED6-47C5-8197-61BB5BC73F1A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DCFC51-6822-4B40-944D-6631B72F85EC}" type="slidenum">
              <a:rPr lang="ru-RU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A2D036-352F-4555-8543-FB8D1DE3EFF1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DCFC51-6822-4B40-944D-6631B72F85EC}" type="slidenum">
              <a:rPr lang="ru-RU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9BFCC4-2ED6-47C5-8197-61BB5BC73F1A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8624E3-0F54-4FAA-B7AB-9B171907C86A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9BFCC4-2ED6-47C5-8197-61BB5BC73F1A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9BFCC4-2ED6-47C5-8197-61BB5BC73F1A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E89280-F1E9-4857-B314-B142862FC1BA}" type="slidenum">
              <a:rPr lang="ru-RU"/>
              <a:pPr eaLnBrk="1" hangingPunct="1"/>
              <a:t>8</a:t>
            </a:fld>
            <a:endParaRPr lang="ru-RU"/>
          </a:p>
        </p:txBody>
      </p:sp>
      <p:sp>
        <p:nvSpPr>
          <p:cNvPr id="409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4100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/>
          <a:lstStyle/>
          <a:p>
            <a:pPr eaLnBrk="1" hangingPunct="1"/>
            <a:endParaRPr lang="ru-RU" smtClean="0"/>
          </a:p>
        </p:txBody>
      </p:sp>
      <p:sp>
        <p:nvSpPr>
          <p:cNvPr id="4101" name="Номер слайда 3"/>
          <p:cNvSpPr txBox="1">
            <a:spLocks noGrp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b"/>
          <a:lstStyle>
            <a:lvl1pPr defTabSz="8445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445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445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445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445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F7080AF-0506-4FE2-A606-7A4077FE2311}" type="slidenum">
              <a:rPr lang="ru-RU" sz="1200">
                <a:latin typeface="Calibri" pitchFamily="34" charset="0"/>
              </a:rPr>
              <a:pPr algn="r" eaLnBrk="1" hangingPunct="1"/>
              <a:t>8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D171EB-5EDA-4C58-BDC0-A8888F6A4C83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DCFC51-6822-4B40-944D-6631B72F85EC}" type="slidenum">
              <a:rPr lang="ru-RU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182EE45-0A98-432B-A98E-046C95FFE5E7}" type="datetime1">
              <a:rPr lang="ru-RU" smtClean="0"/>
              <a:pPr/>
              <a:t>29.05.2012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97DFA17-9B48-4D1E-B768-3B3B2F3FF9F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CDAC-8901-428B-BFE3-2EFE6E839A50}" type="datetime1">
              <a:rPr lang="ru-RU" smtClean="0"/>
              <a:pPr/>
              <a:t>29.05.2012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FA17-9B48-4D1E-B768-3B3B2F3FF9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B6FD-F0BB-4F40-BD10-285F8888E640}" type="datetime1">
              <a:rPr lang="ru-RU" smtClean="0"/>
              <a:pPr/>
              <a:t>29.05.2012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FA17-9B48-4D1E-B768-3B3B2F3FF9F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A6C2-69EC-4C16-A22A-D1311F33ECA9}" type="datetime1">
              <a:rPr lang="ru-RU" smtClean="0"/>
              <a:pPr/>
              <a:t>29.05.2012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FA17-9B48-4D1E-B768-3B3B2F3FF9F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9E5A4FA-DBD7-49DD-9D36-428C6FC841B3}" type="datetime1">
              <a:rPr lang="ru-RU" smtClean="0"/>
              <a:pPr/>
              <a:t>29.05.2012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97DFA17-9B48-4D1E-B768-3B3B2F3FF9F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FC69-AB46-40F4-B202-1078791310C8}" type="datetime1">
              <a:rPr lang="ru-RU" smtClean="0"/>
              <a:pPr/>
              <a:t>29.05.2012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FA17-9B48-4D1E-B768-3B3B2F3FF9F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86195-45C2-4BEB-B9D6-934839DA61D7}" type="datetime1">
              <a:rPr lang="ru-RU" smtClean="0"/>
              <a:pPr/>
              <a:t>29.05.2012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FA17-9B48-4D1E-B768-3B3B2F3FF9F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860F-E1F1-44F2-AEB6-9F8A31BB6B9D}" type="datetime1">
              <a:rPr lang="ru-RU" smtClean="0"/>
              <a:pPr/>
              <a:t>29.05.2012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FA17-9B48-4D1E-B768-3B3B2F3FF9F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3CFA-6645-4AFD-B489-6E5A815AA0D9}" type="datetime1">
              <a:rPr lang="ru-RU" smtClean="0"/>
              <a:pPr/>
              <a:t>29.05.2012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FA17-9B48-4D1E-B768-3B3B2F3FF9F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85FD-C85B-4B7A-ACAF-985B7E9A4A19}" type="datetime1">
              <a:rPr lang="ru-RU" smtClean="0"/>
              <a:pPr/>
              <a:t>29.05.2012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FA17-9B48-4D1E-B768-3B3B2F3FF9F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55A9-5C9A-46C0-AE10-C4A814500965}" type="datetime1">
              <a:rPr lang="ru-RU" smtClean="0"/>
              <a:pPr/>
              <a:t>29.05.2012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FA17-9B48-4D1E-B768-3B3B2F3FF9F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F1D4205-C4BF-438E-BF22-4557BD43913A}" type="datetime1">
              <a:rPr lang="ru-RU" smtClean="0"/>
              <a:pPr/>
              <a:t>29.05.2012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97DFA17-9B48-4D1E-B768-3B3B2F3FF9F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85720" y="1785926"/>
            <a:ext cx="86439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800" b="1" dirty="0">
                <a:ln>
                  <a:solidFill>
                    <a:srgbClr val="660066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                              </a:t>
            </a:r>
            <a:r>
              <a:rPr lang="en-US" sz="3600" b="1" dirty="0">
                <a:ln w="18000">
                  <a:solidFill>
                    <a:srgbClr val="660066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n w="18000">
                <a:solidFill>
                  <a:srgbClr val="660066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5364163" y="5084763"/>
            <a:ext cx="144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5143500" y="5214938"/>
            <a:ext cx="3024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4344" name="Text Box 11"/>
          <p:cNvSpPr txBox="1">
            <a:spLocks noChangeArrowheads="1"/>
          </p:cNvSpPr>
          <p:nvPr/>
        </p:nvSpPr>
        <p:spPr bwMode="auto">
          <a:xfrm>
            <a:off x="2247900" y="217170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811" y="2347114"/>
            <a:ext cx="850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РАЗВИТИЕ  НАЦИОНАЛЬНОГО СПУТНИКОВОГО  И ЭФИРНОГО ТЕЛЕВЕЩАНИЯ В РЕСПУБЛИКЕ КАЗАХСТАН</a:t>
            </a:r>
            <a:endParaRPr lang="ru-RU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9373" y="5990452"/>
            <a:ext cx="8643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 Алматы, 2012</a:t>
            </a:r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Рисунок 12" descr="Kazteleradio_final_logo_10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3500430" cy="620197"/>
          </a:xfrm>
          <a:prstGeom prst="rect">
            <a:avLst/>
          </a:prstGeom>
        </p:spPr>
      </p:pic>
      <p:pic>
        <p:nvPicPr>
          <p:cNvPr id="14" name="Рисунок 13" descr="OtauTv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64" y="0"/>
            <a:ext cx="1571636" cy="641226"/>
          </a:xfrm>
          <a:prstGeom prst="rect">
            <a:avLst/>
          </a:prstGeom>
        </p:spPr>
      </p:pic>
      <p:sp>
        <p:nvSpPr>
          <p:cNvPr id="15" name="Номер слайда 9"/>
          <p:cNvSpPr txBox="1">
            <a:spLocks/>
          </p:cNvSpPr>
          <p:nvPr/>
        </p:nvSpPr>
        <p:spPr>
          <a:xfrm>
            <a:off x="8815388" y="6492875"/>
            <a:ext cx="328612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D14917B-4801-4CA4-8E57-85606E974DA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rgbClr val="C6FEFD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Структура расходов  на строительство эфирной сети ЦТВ из средств Республиканского бюджета 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Номер слайда 9"/>
          <p:cNvSpPr txBox="1">
            <a:spLocks/>
          </p:cNvSpPr>
          <p:nvPr/>
        </p:nvSpPr>
        <p:spPr>
          <a:xfrm>
            <a:off x="8501090" y="6492875"/>
            <a:ext cx="64291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D14917B-4801-4CA4-8E57-85606E974DA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645932"/>
              </p:ext>
            </p:extLst>
          </p:nvPr>
        </p:nvGraphicFramePr>
        <p:xfrm>
          <a:off x="323528" y="1052736"/>
          <a:ext cx="4608512" cy="482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1008112"/>
              </a:tblGrid>
              <a:tr h="9649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Млн.тенге </a:t>
                      </a:r>
                    </a:p>
                    <a:p>
                      <a:pPr algn="ctr" fontAlgn="b"/>
                      <a:endParaRPr lang="ru-RU" sz="1400" b="1" i="0" u="none" strike="noStrike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</a:tr>
              <a:tr h="12865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Технологическое оборудование: передатчики, мосты сложения, АФС, спутниковые антенны, оборудование мониторинга и мультиплексирования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25 806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</a:tr>
              <a:tr h="6432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Оборудование инфраструктуры: ИБП, ДГУ,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климатехника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 пожаротушение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15 410</a:t>
                      </a:r>
                    </a:p>
                  </a:txBody>
                  <a:tcPr marL="0" marR="0" marT="0" marB="0" anchor="ctr"/>
                </a:tc>
              </a:tr>
              <a:tr h="6432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Строительные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работы: строительство новых АМС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контейнеров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4 610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</a:tr>
              <a:tr h="6432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Реконструкция объектов: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ремонт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существующих АМС, контейнеров, гермозон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5 531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</a:tr>
              <a:tr h="643271"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 smtClean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 smtClean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51 358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24" name="Диаграмма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538198"/>
              </p:ext>
            </p:extLst>
          </p:nvPr>
        </p:nvGraphicFramePr>
        <p:xfrm>
          <a:off x="4211960" y="404664"/>
          <a:ext cx="4682593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6FEFD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Выполненные мероприятия по внедрению эфирной сети ЦТВ</a:t>
            </a:r>
            <a:endParaRPr lang="ru-R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Номер слайда 9"/>
          <p:cNvSpPr txBox="1">
            <a:spLocks/>
          </p:cNvSpPr>
          <p:nvPr/>
        </p:nvSpPr>
        <p:spPr>
          <a:xfrm>
            <a:off x="8715404" y="6492875"/>
            <a:ext cx="428596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C59797B-7EC8-4388-AC46-C511F5ADE6A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4"/>
            <a:ext cx="8715436" cy="71438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2010 год: Проведено тестирование стандартов </a:t>
            </a:r>
            <a:r>
              <a:rPr lang="en-US" sz="1600" b="1" dirty="0" smtClean="0">
                <a:solidFill>
                  <a:srgbClr val="002060"/>
                </a:solidFill>
              </a:rPr>
              <a:t>DVB T</a:t>
            </a:r>
            <a:r>
              <a:rPr lang="ru-RU" sz="1600" b="1" dirty="0" smtClean="0">
                <a:solidFill>
                  <a:srgbClr val="002060"/>
                </a:solidFill>
              </a:rPr>
              <a:t> и </a:t>
            </a:r>
            <a:r>
              <a:rPr lang="en-US" sz="1600" b="1" dirty="0" smtClean="0">
                <a:solidFill>
                  <a:srgbClr val="002060"/>
                </a:solidFill>
              </a:rPr>
              <a:t>DVB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T</a:t>
            </a:r>
            <a:r>
              <a:rPr lang="ru-RU" sz="1600" b="1" dirty="0" smtClean="0">
                <a:solidFill>
                  <a:srgbClr val="002060"/>
                </a:solidFill>
              </a:rPr>
              <a:t>2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на пилотной зоне г. Караганда.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По результатам испытания к использованию в РК определен стандарт </a:t>
            </a:r>
            <a:r>
              <a:rPr lang="en-US" sz="1600" b="1" dirty="0" smtClean="0">
                <a:solidFill>
                  <a:srgbClr val="002060"/>
                </a:solidFill>
              </a:rPr>
              <a:t>DVB T2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700808"/>
            <a:ext cx="8715436" cy="428628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2010 год: </a:t>
            </a:r>
            <a:r>
              <a:rPr lang="ru-RU" sz="1600" b="1" dirty="0" smtClean="0">
                <a:solidFill>
                  <a:srgbClr val="002060"/>
                </a:solidFill>
              </a:rPr>
              <a:t>	Разработан </a:t>
            </a:r>
            <a:r>
              <a:rPr lang="ru-RU" sz="1600" b="1" dirty="0" smtClean="0">
                <a:solidFill>
                  <a:srgbClr val="002060"/>
                </a:solidFill>
              </a:rPr>
              <a:t>частотно-территориальный план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348880"/>
            <a:ext cx="8715436" cy="1584176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2011 год: </a:t>
            </a:r>
            <a:r>
              <a:rPr lang="ru-RU" sz="1600" b="1" dirty="0" smtClean="0">
                <a:solidFill>
                  <a:srgbClr val="002060"/>
                </a:solidFill>
              </a:rPr>
              <a:t>	Разработано </a:t>
            </a:r>
            <a:r>
              <a:rPr lang="ru-RU" sz="1600" b="1" dirty="0" smtClean="0">
                <a:solidFill>
                  <a:srgbClr val="002060"/>
                </a:solidFill>
              </a:rPr>
              <a:t>Технико-экономическое </a:t>
            </a:r>
            <a:r>
              <a:rPr lang="ru-RU" sz="1600" b="1" dirty="0" smtClean="0">
                <a:solidFill>
                  <a:srgbClr val="002060"/>
                </a:solidFill>
              </a:rPr>
              <a:t>обоснование 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	</a:t>
            </a:r>
            <a:r>
              <a:rPr lang="ru-RU" sz="1600" b="1" dirty="0" smtClean="0">
                <a:solidFill>
                  <a:srgbClr val="002060"/>
                </a:solidFill>
              </a:rPr>
              <a:t>Получены необходимые  государственные согласования: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	Отраслевая экспертиза - Министерстве связи и Информации РК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	Экологическая экспертиза -  Министерство охраны окружающей среды РК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	Государственная экспертиза - РГП «Государственная вневедомственная экспертиза 	проектов»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4149080"/>
            <a:ext cx="8715436" cy="857256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2011 год:  </a:t>
            </a:r>
            <a:r>
              <a:rPr lang="ru-RU" sz="1600" b="1" dirty="0" smtClean="0">
                <a:solidFill>
                  <a:srgbClr val="002060"/>
                </a:solidFill>
              </a:rPr>
              <a:t>Разработано финансово-экономическое обоснование с проведением государственной экспертизы в АО «Казахстанский центр государственно-частного партнерства» и Министерстве экономического развития и торговли РК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5157192"/>
            <a:ext cx="8715436" cy="72008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1 квартал, 2012 год: Введена в тестовую эксплуатацию сеть цифрового эфирного телевещания в гг. Астана, Алматы, Караганда, </a:t>
            </a:r>
            <a:r>
              <a:rPr lang="ru-RU" b="1" dirty="0" err="1" smtClean="0">
                <a:solidFill>
                  <a:srgbClr val="FF0000"/>
                </a:solidFill>
              </a:rPr>
              <a:t>Жезказган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Жанаозен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37" y="697849"/>
            <a:ext cx="9027125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 bwMode="auto">
          <a:xfrm>
            <a:off x="0" y="0"/>
            <a:ext cx="9144000" cy="642918"/>
          </a:xfrm>
          <a:prstGeom prst="rect">
            <a:avLst/>
          </a:prstGeom>
          <a:solidFill>
            <a:srgbClr val="C6FEFD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Первый этап строительства эфирной сети ЦТВ -  города Астана, Алматы, Караганда, </a:t>
            </a:r>
            <a:r>
              <a:rPr lang="ru-RU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Жезказган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Жанаозен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072066" y="1357298"/>
            <a:ext cx="857256" cy="1000132"/>
            <a:chOff x="4716463" y="1341438"/>
            <a:chExt cx="1223962" cy="1284287"/>
          </a:xfrm>
        </p:grpSpPr>
        <p:sp>
          <p:nvSpPr>
            <p:cNvPr id="14" name="Овал 13"/>
            <p:cNvSpPr/>
            <p:nvPr/>
          </p:nvSpPr>
          <p:spPr>
            <a:xfrm>
              <a:off x="5003800" y="1628775"/>
              <a:ext cx="647700" cy="3381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3" name="Группа 68"/>
            <p:cNvGrpSpPr/>
            <p:nvPr/>
          </p:nvGrpSpPr>
          <p:grpSpPr>
            <a:xfrm>
              <a:off x="4716463" y="1341438"/>
              <a:ext cx="1223962" cy="1284287"/>
              <a:chOff x="4716463" y="1341438"/>
              <a:chExt cx="1223962" cy="1284287"/>
            </a:xfrm>
          </p:grpSpPr>
          <p:graphicFrame>
            <p:nvGraphicFramePr>
              <p:cNvPr id="16" name="Object 79"/>
              <p:cNvGraphicFramePr>
                <a:graphicFrameLocks noChangeAspect="1"/>
              </p:cNvGraphicFramePr>
              <p:nvPr/>
            </p:nvGraphicFramePr>
            <p:xfrm>
              <a:off x="5148263" y="1557338"/>
              <a:ext cx="431800" cy="1068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575" name="Visio" r:id="rId4" imgW="1118006" imgH="2759659" progId="">
                      <p:embed/>
                    </p:oleObj>
                  </mc:Choice>
                  <mc:Fallback>
                    <p:oleObj name="Visio" r:id="rId4" imgW="1118006" imgH="2759659" progId="">
                      <p:embed/>
                      <p:pic>
                        <p:nvPicPr>
                          <p:cNvPr id="0" name="Picture 28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48263" y="1557338"/>
                            <a:ext cx="431800" cy="10683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Овал 16"/>
              <p:cNvSpPr/>
              <p:nvPr/>
            </p:nvSpPr>
            <p:spPr>
              <a:xfrm>
                <a:off x="4859338" y="1484313"/>
                <a:ext cx="936625" cy="55562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4716463" y="1341438"/>
                <a:ext cx="1223962" cy="914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grpSp>
        <p:nvGrpSpPr>
          <p:cNvPr id="4" name="Группа 20"/>
          <p:cNvGrpSpPr/>
          <p:nvPr/>
        </p:nvGrpSpPr>
        <p:grpSpPr>
          <a:xfrm>
            <a:off x="6143636" y="4286256"/>
            <a:ext cx="857256" cy="928694"/>
            <a:chOff x="4716463" y="1341438"/>
            <a:chExt cx="1223962" cy="1284287"/>
          </a:xfrm>
        </p:grpSpPr>
        <p:sp>
          <p:nvSpPr>
            <p:cNvPr id="22" name="Овал 21"/>
            <p:cNvSpPr/>
            <p:nvPr/>
          </p:nvSpPr>
          <p:spPr>
            <a:xfrm>
              <a:off x="5003800" y="1628775"/>
              <a:ext cx="647700" cy="3381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5" name="Группа 68"/>
            <p:cNvGrpSpPr/>
            <p:nvPr/>
          </p:nvGrpSpPr>
          <p:grpSpPr>
            <a:xfrm>
              <a:off x="4716463" y="1341438"/>
              <a:ext cx="1223962" cy="1284287"/>
              <a:chOff x="4716463" y="1341438"/>
              <a:chExt cx="1223962" cy="1284287"/>
            </a:xfrm>
          </p:grpSpPr>
          <p:graphicFrame>
            <p:nvGraphicFramePr>
              <p:cNvPr id="24" name="Object 79"/>
              <p:cNvGraphicFramePr>
                <a:graphicFrameLocks noChangeAspect="1"/>
              </p:cNvGraphicFramePr>
              <p:nvPr/>
            </p:nvGraphicFramePr>
            <p:xfrm>
              <a:off x="5148263" y="1557338"/>
              <a:ext cx="431800" cy="1068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576" name="Visio" r:id="rId6" imgW="1118006" imgH="2759659" progId="">
                      <p:embed/>
                    </p:oleObj>
                  </mc:Choice>
                  <mc:Fallback>
                    <p:oleObj name="Visio" r:id="rId6" imgW="1118006" imgH="2759659" progId="">
                      <p:embed/>
                      <p:pic>
                        <p:nvPicPr>
                          <p:cNvPr id="0" name="Picture 28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48263" y="1557338"/>
                            <a:ext cx="431800" cy="10683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" name="Овал 24"/>
              <p:cNvSpPr/>
              <p:nvPr/>
            </p:nvSpPr>
            <p:spPr>
              <a:xfrm>
                <a:off x="4859338" y="1484313"/>
                <a:ext cx="936625" cy="55562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4716463" y="1341438"/>
                <a:ext cx="1223962" cy="914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grpSp>
        <p:nvGrpSpPr>
          <p:cNvPr id="6" name="Группа 26"/>
          <p:cNvGrpSpPr/>
          <p:nvPr/>
        </p:nvGrpSpPr>
        <p:grpSpPr>
          <a:xfrm>
            <a:off x="5786446" y="2428868"/>
            <a:ext cx="857256" cy="928694"/>
            <a:chOff x="4716463" y="1341438"/>
            <a:chExt cx="1223962" cy="1284287"/>
          </a:xfrm>
        </p:grpSpPr>
        <p:sp>
          <p:nvSpPr>
            <p:cNvPr id="28" name="Овал 27"/>
            <p:cNvSpPr/>
            <p:nvPr/>
          </p:nvSpPr>
          <p:spPr>
            <a:xfrm>
              <a:off x="5003800" y="1628775"/>
              <a:ext cx="647700" cy="3381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7" name="Группа 68"/>
            <p:cNvGrpSpPr/>
            <p:nvPr/>
          </p:nvGrpSpPr>
          <p:grpSpPr>
            <a:xfrm>
              <a:off x="4716463" y="1341438"/>
              <a:ext cx="1223962" cy="1284287"/>
              <a:chOff x="4716463" y="1341438"/>
              <a:chExt cx="1223962" cy="1284287"/>
            </a:xfrm>
          </p:grpSpPr>
          <p:graphicFrame>
            <p:nvGraphicFramePr>
              <p:cNvPr id="30" name="Object 79"/>
              <p:cNvGraphicFramePr>
                <a:graphicFrameLocks noChangeAspect="1"/>
              </p:cNvGraphicFramePr>
              <p:nvPr/>
            </p:nvGraphicFramePr>
            <p:xfrm>
              <a:off x="5148263" y="1557338"/>
              <a:ext cx="431800" cy="1068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577" name="Visio" r:id="rId7" imgW="1118006" imgH="2759659" progId="">
                      <p:embed/>
                    </p:oleObj>
                  </mc:Choice>
                  <mc:Fallback>
                    <p:oleObj name="Visio" r:id="rId7" imgW="1118006" imgH="2759659" progId="">
                      <p:embed/>
                      <p:pic>
                        <p:nvPicPr>
                          <p:cNvPr id="0" name="Picture 28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48263" y="1557338"/>
                            <a:ext cx="431800" cy="10683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" name="Овал 30"/>
              <p:cNvSpPr/>
              <p:nvPr/>
            </p:nvSpPr>
            <p:spPr>
              <a:xfrm>
                <a:off x="4859338" y="1484313"/>
                <a:ext cx="936625" cy="55562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4716463" y="1341438"/>
                <a:ext cx="1223962" cy="914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grpSp>
        <p:nvGrpSpPr>
          <p:cNvPr id="8" name="Группа 32"/>
          <p:cNvGrpSpPr/>
          <p:nvPr/>
        </p:nvGrpSpPr>
        <p:grpSpPr>
          <a:xfrm>
            <a:off x="4714876" y="3071810"/>
            <a:ext cx="857256" cy="857256"/>
            <a:chOff x="4716463" y="1341438"/>
            <a:chExt cx="1223962" cy="1284287"/>
          </a:xfrm>
        </p:grpSpPr>
        <p:sp>
          <p:nvSpPr>
            <p:cNvPr id="34" name="Овал 33"/>
            <p:cNvSpPr/>
            <p:nvPr/>
          </p:nvSpPr>
          <p:spPr>
            <a:xfrm>
              <a:off x="5003800" y="1628775"/>
              <a:ext cx="647700" cy="3381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9" name="Группа 68"/>
            <p:cNvGrpSpPr/>
            <p:nvPr/>
          </p:nvGrpSpPr>
          <p:grpSpPr>
            <a:xfrm>
              <a:off x="4716463" y="1341438"/>
              <a:ext cx="1223962" cy="1284287"/>
              <a:chOff x="4716463" y="1341438"/>
              <a:chExt cx="1223962" cy="1284287"/>
            </a:xfrm>
          </p:grpSpPr>
          <p:graphicFrame>
            <p:nvGraphicFramePr>
              <p:cNvPr id="36" name="Object 79"/>
              <p:cNvGraphicFramePr>
                <a:graphicFrameLocks noChangeAspect="1"/>
              </p:cNvGraphicFramePr>
              <p:nvPr/>
            </p:nvGraphicFramePr>
            <p:xfrm>
              <a:off x="5148263" y="1557338"/>
              <a:ext cx="431800" cy="1068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578" name="Visio" r:id="rId8" imgW="1118006" imgH="2759659" progId="">
                      <p:embed/>
                    </p:oleObj>
                  </mc:Choice>
                  <mc:Fallback>
                    <p:oleObj name="Visio" r:id="rId8" imgW="1118006" imgH="2759659" progId="">
                      <p:embed/>
                      <p:pic>
                        <p:nvPicPr>
                          <p:cNvPr id="0" name="Picture 28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48263" y="1557338"/>
                            <a:ext cx="431800" cy="10683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7" name="Овал 36"/>
              <p:cNvSpPr/>
              <p:nvPr/>
            </p:nvSpPr>
            <p:spPr>
              <a:xfrm>
                <a:off x="4859338" y="1484313"/>
                <a:ext cx="936625" cy="55562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4716463" y="1341438"/>
                <a:ext cx="1223962" cy="914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4714876" y="214311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Астана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00760" y="321468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Караганда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57950" y="507207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Алматы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14876" y="378619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Жезказган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4" name="Выноска 2 43"/>
          <p:cNvSpPr/>
          <p:nvPr/>
        </p:nvSpPr>
        <p:spPr>
          <a:xfrm>
            <a:off x="7215206" y="1500174"/>
            <a:ext cx="1785950" cy="1214446"/>
          </a:xfrm>
          <a:prstGeom prst="borderCallout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ru-RU" sz="1200" b="1" dirty="0" smtClean="0">
              <a:solidFill>
                <a:schemeClr val="tx1"/>
              </a:solidFill>
            </a:endParaRPr>
          </a:p>
          <a:p>
            <a:r>
              <a:rPr lang="ru-RU" sz="1200" b="1" dirty="0" smtClean="0">
                <a:solidFill>
                  <a:schemeClr val="tx1"/>
                </a:solidFill>
              </a:rPr>
              <a:t>30 телеканалов</a:t>
            </a:r>
          </a:p>
          <a:p>
            <a:endParaRPr lang="ru-RU" sz="1200" b="1" dirty="0" smtClean="0">
              <a:solidFill>
                <a:schemeClr val="tx1"/>
              </a:solidFill>
            </a:endParaRPr>
          </a:p>
          <a:p>
            <a:r>
              <a:rPr lang="ru-RU" sz="1200" b="1" dirty="0" smtClean="0">
                <a:solidFill>
                  <a:schemeClr val="tx1"/>
                </a:solidFill>
              </a:rPr>
              <a:t>Охват: 205 000  домохозяйств, 115 населенных пунктов, 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в т.ч. Темиртау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49" name="Выноска 2 48"/>
          <p:cNvSpPr/>
          <p:nvPr/>
        </p:nvSpPr>
        <p:spPr>
          <a:xfrm flipH="1">
            <a:off x="2571736" y="1071546"/>
            <a:ext cx="1928826" cy="1000132"/>
          </a:xfrm>
          <a:prstGeom prst="borderCallout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chemeClr val="tx1"/>
              </a:solidFill>
            </a:endParaRPr>
          </a:p>
          <a:p>
            <a:r>
              <a:rPr lang="ru-RU" sz="1200" b="1" dirty="0" smtClean="0">
                <a:solidFill>
                  <a:schemeClr val="tx1"/>
                </a:solidFill>
              </a:rPr>
              <a:t>30 телеканалов</a:t>
            </a:r>
          </a:p>
          <a:p>
            <a:endParaRPr lang="ru-RU" sz="1200" b="1" dirty="0" smtClean="0">
              <a:solidFill>
                <a:schemeClr val="tx1"/>
              </a:solidFill>
            </a:endParaRPr>
          </a:p>
          <a:p>
            <a:r>
              <a:rPr lang="ru-RU" sz="1200" b="1" dirty="0" smtClean="0">
                <a:solidFill>
                  <a:schemeClr val="tx1"/>
                </a:solidFill>
              </a:rPr>
              <a:t>Охват: 180  000  домохозяйств, 72 населенных пунктов</a:t>
            </a:r>
          </a:p>
          <a:p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50" name="Выноска 2 49"/>
          <p:cNvSpPr/>
          <p:nvPr/>
        </p:nvSpPr>
        <p:spPr>
          <a:xfrm flipH="1">
            <a:off x="2214546" y="2643182"/>
            <a:ext cx="1785950" cy="1071570"/>
          </a:xfrm>
          <a:prstGeom prst="borderCallout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chemeClr val="tx1"/>
              </a:solidFill>
            </a:endParaRPr>
          </a:p>
          <a:p>
            <a:r>
              <a:rPr lang="ru-RU" sz="1200" b="1" dirty="0" smtClean="0">
                <a:solidFill>
                  <a:schemeClr val="tx1"/>
                </a:solidFill>
              </a:rPr>
              <a:t>15 телеканалов</a:t>
            </a:r>
          </a:p>
          <a:p>
            <a:endParaRPr lang="ru-RU" sz="1200" b="1" dirty="0" smtClean="0">
              <a:solidFill>
                <a:schemeClr val="tx1"/>
              </a:solidFill>
            </a:endParaRPr>
          </a:p>
          <a:p>
            <a:r>
              <a:rPr lang="ru-RU" sz="1200" b="1" dirty="0" smtClean="0">
                <a:solidFill>
                  <a:schemeClr val="tx1"/>
                </a:solidFill>
              </a:rPr>
              <a:t>Охват: 48 000 домохозяйств ,  12 населенных пунктов,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в т.ч.  </a:t>
            </a:r>
            <a:r>
              <a:rPr lang="ru-RU" sz="1200" b="1" dirty="0" err="1" smtClean="0">
                <a:solidFill>
                  <a:schemeClr val="tx1"/>
                </a:solidFill>
              </a:rPr>
              <a:t>Сатпаев</a:t>
            </a:r>
            <a:endParaRPr lang="ru-RU" sz="1200" b="1" dirty="0" smtClean="0">
              <a:solidFill>
                <a:schemeClr val="tx1"/>
              </a:solidFill>
            </a:endParaRPr>
          </a:p>
          <a:p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54" name="Выноска 2 53"/>
          <p:cNvSpPr/>
          <p:nvPr/>
        </p:nvSpPr>
        <p:spPr>
          <a:xfrm flipH="1">
            <a:off x="3071802" y="4357694"/>
            <a:ext cx="2286016" cy="857256"/>
          </a:xfrm>
          <a:prstGeom prst="borderCallout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chemeClr val="tx1"/>
              </a:solidFill>
            </a:endParaRPr>
          </a:p>
          <a:p>
            <a:r>
              <a:rPr lang="ru-RU" sz="1200" b="1" dirty="0" smtClean="0">
                <a:solidFill>
                  <a:schemeClr val="tx1"/>
                </a:solidFill>
              </a:rPr>
              <a:t>30 телеканалов</a:t>
            </a:r>
          </a:p>
          <a:p>
            <a:endParaRPr lang="ru-RU" sz="1200" b="1" dirty="0" smtClean="0">
              <a:solidFill>
                <a:schemeClr val="tx1"/>
              </a:solidFill>
            </a:endParaRPr>
          </a:p>
          <a:p>
            <a:r>
              <a:rPr lang="ru-RU" sz="1200" b="1" dirty="0" smtClean="0">
                <a:solidFill>
                  <a:schemeClr val="tx1"/>
                </a:solidFill>
              </a:rPr>
              <a:t>Охват: 450  000  домохозяйств, 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 174 населенных пунктов</a:t>
            </a:r>
          </a:p>
          <a:p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57950" y="2928934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Темиртау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14942" y="3571876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rgbClr val="002060"/>
                </a:solidFill>
              </a:rPr>
              <a:t>Сатпаев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6" name="Номер слайда 9"/>
          <p:cNvSpPr txBox="1">
            <a:spLocks/>
          </p:cNvSpPr>
          <p:nvPr/>
        </p:nvSpPr>
        <p:spPr>
          <a:xfrm>
            <a:off x="8715404" y="6492875"/>
            <a:ext cx="428596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D14917B-4801-4CA4-8E57-85606E974DA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pSp>
        <p:nvGrpSpPr>
          <p:cNvPr id="45" name="Группа 32"/>
          <p:cNvGrpSpPr/>
          <p:nvPr/>
        </p:nvGrpSpPr>
        <p:grpSpPr>
          <a:xfrm>
            <a:off x="1043608" y="4221088"/>
            <a:ext cx="648072" cy="792088"/>
            <a:chOff x="4716463" y="1341438"/>
            <a:chExt cx="1223962" cy="1284287"/>
          </a:xfrm>
        </p:grpSpPr>
        <p:sp>
          <p:nvSpPr>
            <p:cNvPr id="47" name="Овал 46"/>
            <p:cNvSpPr/>
            <p:nvPr/>
          </p:nvSpPr>
          <p:spPr>
            <a:xfrm>
              <a:off x="5003800" y="1628775"/>
              <a:ext cx="647700" cy="3381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48" name="Группа 68"/>
            <p:cNvGrpSpPr/>
            <p:nvPr/>
          </p:nvGrpSpPr>
          <p:grpSpPr>
            <a:xfrm>
              <a:off x="4716463" y="1341438"/>
              <a:ext cx="1223962" cy="1284287"/>
              <a:chOff x="4716463" y="1341438"/>
              <a:chExt cx="1223962" cy="1284287"/>
            </a:xfrm>
          </p:grpSpPr>
          <p:graphicFrame>
            <p:nvGraphicFramePr>
              <p:cNvPr id="51" name="Object 79"/>
              <p:cNvGraphicFramePr>
                <a:graphicFrameLocks noChangeAspect="1"/>
              </p:cNvGraphicFramePr>
              <p:nvPr/>
            </p:nvGraphicFramePr>
            <p:xfrm>
              <a:off x="5148263" y="1557338"/>
              <a:ext cx="431800" cy="1068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579" name="Visio" r:id="rId9" imgW="1118006" imgH="2759659" progId="">
                      <p:embed/>
                    </p:oleObj>
                  </mc:Choice>
                  <mc:Fallback>
                    <p:oleObj name="Visio" r:id="rId9" imgW="1118006" imgH="2759659" progId="">
                      <p:embed/>
                      <p:pic>
                        <p:nvPicPr>
                          <p:cNvPr id="0" name="Picture 28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48263" y="1557338"/>
                            <a:ext cx="431800" cy="10683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" name="Овал 51"/>
              <p:cNvSpPr/>
              <p:nvPr/>
            </p:nvSpPr>
            <p:spPr>
              <a:xfrm>
                <a:off x="4859338" y="1484313"/>
                <a:ext cx="936625" cy="55562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4716463" y="1341438"/>
                <a:ext cx="1223962" cy="914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sp>
        <p:nvSpPr>
          <p:cNvPr id="56" name="TextBox 55"/>
          <p:cNvSpPr txBox="1"/>
          <p:nvPr/>
        </p:nvSpPr>
        <p:spPr>
          <a:xfrm>
            <a:off x="827584" y="49411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Жанаозен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79512" y="3356992"/>
            <a:ext cx="1368152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15 телеканалов</a:t>
            </a:r>
          </a:p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Охват:  25 000 домохозяйств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8437" y="6021288"/>
            <a:ext cx="9027125" cy="81106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1 квартала 2012 года ведется  вещание в режиме тестирования.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Официальный ввод в эксплуатацию сети ЭЦТВ по первому этапу запланирован на июль 2012 года</a:t>
            </a:r>
            <a:endParaRPr lang="ru-RU" sz="1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492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987824" y="5638339"/>
            <a:ext cx="43755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3025" indent="-73025">
              <a:buFont typeface="Arial" charset="0"/>
              <a:buChar char="•"/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Получение </a:t>
            </a: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 обработка данных из регионов</a:t>
            </a:r>
          </a:p>
          <a:p>
            <a:pPr marL="73025" indent="-73025">
              <a:buFont typeface="Arial" charset="0"/>
              <a:buChar char="•"/>
            </a:pP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Анализ и разбор ситуации</a:t>
            </a:r>
          </a:p>
          <a:p>
            <a:pPr marL="73025" indent="-73025">
              <a:buFont typeface="Arial" charset="0"/>
              <a:buChar char="•"/>
            </a:pP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Аналитическая отчетность и планирование</a:t>
            </a:r>
          </a:p>
          <a:p>
            <a:pPr marL="73025" indent="-73025">
              <a:buFont typeface="Arial" charset="0"/>
              <a:buChar char="•"/>
            </a:pP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Принятие управленческих решений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7032" y="5899948"/>
            <a:ext cx="2865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Задачи Главного Центра: 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61F30-214A-47F0-B096-AC93BF7005F7}" type="slidenum">
              <a:rPr lang="ru-RU" altLang="en-US" smtClean="0"/>
              <a:pPr>
                <a:defRPr/>
              </a:pPr>
              <a:t>13</a:t>
            </a:fld>
            <a:endParaRPr lang="ru-RU" altLang="en-US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solidFill>
            <a:srgbClr val="C6FEFD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Главный Центр управления и мониторинга национальной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эфирной цифровой сети телерадиовещания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Казахстан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860" y="823210"/>
            <a:ext cx="1327016" cy="555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2" y="823210"/>
            <a:ext cx="7236296" cy="481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0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>
            <a:spLocks noChangeArrowheads="1"/>
          </p:cNvSpPr>
          <p:nvPr/>
        </p:nvSpPr>
        <p:spPr bwMode="auto">
          <a:xfrm>
            <a:off x="323528" y="836713"/>
            <a:ext cx="7808798" cy="5544616"/>
          </a:xfrm>
          <a:prstGeom prst="ellipse">
            <a:avLst/>
          </a:prstGeom>
          <a:solidFill>
            <a:srgbClr val="FF99FF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347825" y="1484782"/>
            <a:ext cx="5902746" cy="469313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3059832" y="2525564"/>
            <a:ext cx="3600400" cy="3261476"/>
          </a:xfrm>
          <a:prstGeom prst="ellipse">
            <a:avLst/>
          </a:prstGeom>
          <a:solidFill>
            <a:srgbClr val="66CCFF"/>
          </a:solidFill>
          <a:ln w="19050" algn="ctr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00B050"/>
                </a:solidFill>
              </a:ln>
              <a:solidFill>
                <a:prstClr val="white"/>
              </a:solidFill>
              <a:latin typeface="+mn-lt"/>
            </a:endParaRPr>
          </a:p>
        </p:txBody>
      </p:sp>
      <p:sp>
        <p:nvSpPr>
          <p:cNvPr id="12" name="Овал 11"/>
          <p:cNvSpPr>
            <a:spLocks noChangeArrowheads="1"/>
          </p:cNvSpPr>
          <p:nvPr/>
        </p:nvSpPr>
        <p:spPr bwMode="auto">
          <a:xfrm>
            <a:off x="3707904" y="3091335"/>
            <a:ext cx="2580439" cy="2546175"/>
          </a:xfrm>
          <a:prstGeom prst="ellipse">
            <a:avLst/>
          </a:prstGeom>
          <a:solidFill>
            <a:srgbClr val="CCFF66"/>
          </a:solidFill>
          <a:ln w="19050" algn="ctr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+mn-lt"/>
            </a:endParaRPr>
          </a:p>
        </p:txBody>
      </p:sp>
      <p:grpSp>
        <p:nvGrpSpPr>
          <p:cNvPr id="13" name="Группа 26"/>
          <p:cNvGrpSpPr>
            <a:grpSpLocks/>
          </p:cNvGrpSpPr>
          <p:nvPr/>
        </p:nvGrpSpPr>
        <p:grpSpPr bwMode="auto">
          <a:xfrm>
            <a:off x="5140580" y="4719949"/>
            <a:ext cx="857250" cy="928689"/>
            <a:chOff x="4716463" y="1341438"/>
            <a:chExt cx="1223962" cy="1284288"/>
          </a:xfrm>
        </p:grpSpPr>
        <p:sp>
          <p:nvSpPr>
            <p:cNvPr id="14" name="Овал 13"/>
            <p:cNvSpPr/>
            <p:nvPr/>
          </p:nvSpPr>
          <p:spPr>
            <a:xfrm>
              <a:off x="5004320" y="1629031"/>
              <a:ext cx="648247" cy="33808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15" name="Группа 68"/>
            <p:cNvGrpSpPr>
              <a:grpSpLocks/>
            </p:cNvGrpSpPr>
            <p:nvPr/>
          </p:nvGrpSpPr>
          <p:grpSpPr bwMode="auto">
            <a:xfrm>
              <a:off x="4716463" y="1341438"/>
              <a:ext cx="1223962" cy="1284288"/>
              <a:chOff x="4716463" y="1341438"/>
              <a:chExt cx="1223962" cy="1284288"/>
            </a:xfrm>
          </p:grpSpPr>
          <p:graphicFrame>
            <p:nvGraphicFramePr>
              <p:cNvPr id="16" name="Object 9"/>
              <p:cNvGraphicFramePr>
                <a:graphicFrameLocks noChangeAspect="1"/>
              </p:cNvGraphicFramePr>
              <p:nvPr/>
            </p:nvGraphicFramePr>
            <p:xfrm>
              <a:off x="5148263" y="1557339"/>
              <a:ext cx="431800" cy="1068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333" name="Visio" r:id="rId3" imgW="1118006" imgH="2759659" progId="">
                      <p:embed/>
                    </p:oleObj>
                  </mc:Choice>
                  <mc:Fallback>
                    <p:oleObj name="Visio" r:id="rId3" imgW="1118006" imgH="2759659" progId="">
                      <p:embed/>
                      <p:pic>
                        <p:nvPicPr>
                          <p:cNvPr id="0" name="Picture 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48263" y="1557339"/>
                            <a:ext cx="431800" cy="10683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Овал 16"/>
              <p:cNvSpPr/>
              <p:nvPr/>
            </p:nvSpPr>
            <p:spPr>
              <a:xfrm>
                <a:off x="4859258" y="1484137"/>
                <a:ext cx="936105" cy="55542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4716463" y="1341438"/>
                <a:ext cx="1223962" cy="91546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1" name="TextBox 48"/>
          <p:cNvSpPr txBox="1">
            <a:spLocks noChangeArrowheads="1"/>
          </p:cNvSpPr>
          <p:nvPr/>
        </p:nvSpPr>
        <p:spPr bwMode="auto">
          <a:xfrm>
            <a:off x="4214093" y="2478086"/>
            <a:ext cx="796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50 км </a:t>
            </a:r>
          </a:p>
        </p:txBody>
      </p:sp>
      <p:cxnSp>
        <p:nvCxnSpPr>
          <p:cNvPr id="32" name="Прямая со стрелкой 31"/>
          <p:cNvCxnSpPr>
            <a:cxnSpLocks noChangeShapeType="1"/>
          </p:cNvCxnSpPr>
          <p:nvPr/>
        </p:nvCxnSpPr>
        <p:spPr bwMode="auto">
          <a:xfrm flipH="1" flipV="1">
            <a:off x="4876113" y="2525564"/>
            <a:ext cx="693093" cy="2509771"/>
          </a:xfrm>
          <a:prstGeom prst="straightConnector1">
            <a:avLst/>
          </a:prstGeom>
          <a:noFill/>
          <a:ln w="190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Box 49"/>
          <p:cNvSpPr txBox="1">
            <a:spLocks noChangeArrowheads="1"/>
          </p:cNvSpPr>
          <p:nvPr/>
        </p:nvSpPr>
        <p:spPr bwMode="auto">
          <a:xfrm>
            <a:off x="4205128" y="2814336"/>
            <a:ext cx="8544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200" b="1" dirty="0" smtClean="0">
                <a:solidFill>
                  <a:srgbClr val="3333FF"/>
                </a:solidFill>
                <a:latin typeface="Calibri" pitchFamily="34" charset="0"/>
              </a:rPr>
              <a:t>КТК</a:t>
            </a:r>
            <a:r>
              <a:rPr lang="ru-RU" sz="1200" b="1" dirty="0">
                <a:solidFill>
                  <a:srgbClr val="3333FF"/>
                </a:solidFill>
                <a:latin typeface="Calibri" pitchFamily="34" charset="0"/>
              </a:rPr>
              <a:t>, </a:t>
            </a:r>
            <a:r>
              <a:rPr lang="ru-RU" sz="1200" b="1" dirty="0" smtClean="0">
                <a:solidFill>
                  <a:srgbClr val="3333FF"/>
                </a:solidFill>
                <a:latin typeface="Calibri" pitchFamily="34" charset="0"/>
              </a:rPr>
              <a:t>5КВт </a:t>
            </a:r>
            <a:endParaRPr lang="ru-RU" sz="1200" b="1" dirty="0">
              <a:solidFill>
                <a:srgbClr val="3333FF"/>
              </a:solidFill>
              <a:latin typeface="Calibri" pitchFamily="34" charset="0"/>
            </a:endParaRPr>
          </a:p>
        </p:txBody>
      </p:sp>
      <p:sp>
        <p:nvSpPr>
          <p:cNvPr id="41" name="TextBox 18"/>
          <p:cNvSpPr txBox="1">
            <a:spLocks noChangeArrowheads="1"/>
          </p:cNvSpPr>
          <p:nvPr/>
        </p:nvSpPr>
        <p:spPr bwMode="auto">
          <a:xfrm>
            <a:off x="1783536" y="2430611"/>
            <a:ext cx="17556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200" b="1" dirty="0">
                <a:solidFill>
                  <a:srgbClr val="3333FF"/>
                </a:solidFill>
                <a:latin typeface="Calibri" pitchFamily="34" charset="0"/>
              </a:rPr>
              <a:t>«Хабар», «Казахстан» </a:t>
            </a:r>
            <a:r>
              <a:rPr lang="ru-RU" sz="1200" b="1" dirty="0" smtClean="0">
                <a:solidFill>
                  <a:srgbClr val="3333FF"/>
                </a:solidFill>
                <a:latin typeface="Calibri" pitchFamily="34" charset="0"/>
              </a:rPr>
              <a:t>, </a:t>
            </a:r>
          </a:p>
          <a:p>
            <a:r>
              <a:rPr lang="ru-RU" sz="1200" b="1" dirty="0" smtClean="0">
                <a:solidFill>
                  <a:srgbClr val="3333FF"/>
                </a:solidFill>
                <a:latin typeface="Calibri" pitchFamily="34" charset="0"/>
              </a:rPr>
              <a:t>10 КВт</a:t>
            </a:r>
            <a:endParaRPr lang="ru-RU" sz="1200" b="1" dirty="0">
              <a:solidFill>
                <a:srgbClr val="3333FF"/>
              </a:solidFill>
              <a:latin typeface="Calibri" pitchFamily="34" charset="0"/>
            </a:endParaRPr>
          </a:p>
        </p:txBody>
      </p:sp>
      <p:sp>
        <p:nvSpPr>
          <p:cNvPr id="42" name="TextBox 19"/>
          <p:cNvSpPr txBox="1">
            <a:spLocks noChangeArrowheads="1"/>
          </p:cNvSpPr>
          <p:nvPr/>
        </p:nvSpPr>
        <p:spPr bwMode="auto">
          <a:xfrm>
            <a:off x="3365352" y="4190427"/>
            <a:ext cx="803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dirty="0" smtClean="0">
                <a:solidFill>
                  <a:srgbClr val="000000"/>
                </a:solidFill>
                <a:latin typeface="Calibri" pitchFamily="34" charset="0"/>
              </a:rPr>
              <a:t>40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км </a:t>
            </a:r>
          </a:p>
        </p:txBody>
      </p:sp>
      <p:cxnSp>
        <p:nvCxnSpPr>
          <p:cNvPr id="43" name="Прямая со стрелкой 42"/>
          <p:cNvCxnSpPr>
            <a:cxnSpLocks noChangeShapeType="1"/>
          </p:cNvCxnSpPr>
          <p:nvPr/>
        </p:nvCxnSpPr>
        <p:spPr bwMode="auto">
          <a:xfrm flipH="1" flipV="1">
            <a:off x="3707904" y="4149080"/>
            <a:ext cx="1833651" cy="901864"/>
          </a:xfrm>
          <a:prstGeom prst="straightConnector1">
            <a:avLst/>
          </a:prstGeom>
          <a:noFill/>
          <a:ln w="19050" algn="ctr">
            <a:solidFill>
              <a:schemeClr val="accent6">
                <a:lumMod val="75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Box 8"/>
          <p:cNvSpPr txBox="1">
            <a:spLocks noChangeArrowheads="1"/>
          </p:cNvSpPr>
          <p:nvPr/>
        </p:nvSpPr>
        <p:spPr bwMode="auto">
          <a:xfrm>
            <a:off x="3370495" y="4454558"/>
            <a:ext cx="9709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400" b="1" dirty="0" smtClean="0">
                <a:solidFill>
                  <a:srgbClr val="3333FF"/>
                </a:solidFill>
                <a:latin typeface="Calibri" pitchFamily="34" charset="0"/>
              </a:rPr>
              <a:t>НТК 3 КВт </a:t>
            </a:r>
            <a:endParaRPr lang="ru-RU" sz="1400" b="1" dirty="0">
              <a:solidFill>
                <a:srgbClr val="3333FF"/>
              </a:solidFill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30896" y="2131143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 </a:t>
            </a:r>
            <a:r>
              <a:rPr lang="ru-RU" dirty="0" smtClean="0"/>
              <a:t>км</a:t>
            </a:r>
            <a:endParaRPr lang="ru-RU" dirty="0"/>
          </a:p>
        </p:txBody>
      </p:sp>
      <p:cxnSp>
        <p:nvCxnSpPr>
          <p:cNvPr id="47" name="Прямая со стрелкой 46"/>
          <p:cNvCxnSpPr/>
          <p:nvPr/>
        </p:nvCxnSpPr>
        <p:spPr>
          <a:xfrm flipH="1" flipV="1">
            <a:off x="1965718" y="2334420"/>
            <a:ext cx="3602694" cy="2696352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cxnSpLocks noChangeShapeType="1"/>
          </p:cNvCxnSpPr>
          <p:nvPr/>
        </p:nvCxnSpPr>
        <p:spPr bwMode="auto">
          <a:xfrm flipH="1" flipV="1">
            <a:off x="2646362" y="1052736"/>
            <a:ext cx="2922844" cy="394689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TextBox 51"/>
          <p:cNvSpPr txBox="1"/>
          <p:nvPr/>
        </p:nvSpPr>
        <p:spPr>
          <a:xfrm>
            <a:off x="1691680" y="1544421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DVB-T2</a:t>
            </a:r>
            <a:endParaRPr lang="ru-RU" dirty="0"/>
          </a:p>
        </p:txBody>
      </p:sp>
      <p:sp>
        <p:nvSpPr>
          <p:cNvPr id="53" name="TextBox 32"/>
          <p:cNvSpPr txBox="1">
            <a:spLocks noChangeArrowheads="1"/>
          </p:cNvSpPr>
          <p:nvPr/>
        </p:nvSpPr>
        <p:spPr bwMode="auto">
          <a:xfrm>
            <a:off x="2688298" y="958861"/>
            <a:ext cx="16578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105  Км,  3 Квт </a:t>
            </a:r>
            <a:endParaRPr 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4" name="TextBox 33"/>
          <p:cNvSpPr txBox="1">
            <a:spLocks noChangeArrowheads="1"/>
          </p:cNvSpPr>
          <p:nvPr/>
        </p:nvSpPr>
        <p:spPr bwMode="auto">
          <a:xfrm>
            <a:off x="100241" y="852288"/>
            <a:ext cx="22653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«Хабар», «Казахстан», </a:t>
            </a:r>
          </a:p>
          <a:p>
            <a:r>
              <a:rPr lang="kk-KZ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все </a:t>
            </a: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телеканалы, </a:t>
            </a:r>
            <a:endParaRPr lang="ru-RU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включенные </a:t>
            </a: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цифровой </a:t>
            </a:r>
          </a:p>
          <a:p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мультиплекс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67744" y="3172326"/>
            <a:ext cx="505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Зона охвата в аналоговом вещании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5175300" y="5525429"/>
            <a:ext cx="1241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Телевышка </a:t>
            </a:r>
          </a:p>
          <a:p>
            <a:r>
              <a:rPr lang="ru-RU" sz="1400" b="1" dirty="0" smtClean="0"/>
              <a:t>«Кок-</a:t>
            </a:r>
            <a:r>
              <a:rPr lang="ru-RU" sz="1400" b="1" dirty="0" err="1" smtClean="0"/>
              <a:t>Тюбе</a:t>
            </a:r>
            <a:r>
              <a:rPr lang="ru-RU" sz="1400" b="1" dirty="0" smtClean="0"/>
              <a:t>»</a:t>
            </a:r>
            <a:endParaRPr lang="ru-RU" sz="14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876113" y="862907"/>
            <a:ext cx="1251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с. </a:t>
            </a:r>
            <a:r>
              <a:rPr lang="ru-RU" sz="1200" b="1" dirty="0" err="1" smtClean="0">
                <a:solidFill>
                  <a:srgbClr val="002060"/>
                </a:solidFill>
              </a:rPr>
              <a:t>Ченгельды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740352" y="372876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г. Чилик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127202" y="825321"/>
            <a:ext cx="2961371" cy="1739583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hangingPunct="0"/>
            <a:r>
              <a:rPr lang="ru-RU" sz="1600" b="1" u="sng" dirty="0" smtClean="0">
                <a:solidFill>
                  <a:srgbClr val="002060"/>
                </a:solidFill>
              </a:rPr>
              <a:t>Из заключения </a:t>
            </a:r>
            <a:r>
              <a:rPr lang="ru-RU" sz="1600" b="1" u="sng" dirty="0">
                <a:solidFill>
                  <a:srgbClr val="002060"/>
                </a:solidFill>
              </a:rPr>
              <a:t>комиссии:</a:t>
            </a:r>
          </a:p>
          <a:p>
            <a:pPr hangingPunct="0"/>
            <a:r>
              <a:rPr lang="ru-RU" sz="1600" b="1" dirty="0">
                <a:solidFill>
                  <a:srgbClr val="002060"/>
                </a:solidFill>
              </a:rPr>
              <a:t>«При полевых измерениях </a:t>
            </a:r>
            <a:r>
              <a:rPr lang="ru-RU" sz="1600" b="1" dirty="0" smtClean="0">
                <a:solidFill>
                  <a:srgbClr val="002060"/>
                </a:solidFill>
              </a:rPr>
              <a:t>зона уверенного приема  сигнала от РТС «Кок-</a:t>
            </a:r>
            <a:r>
              <a:rPr lang="ru-RU" sz="1600" b="1" dirty="0" err="1" smtClean="0">
                <a:solidFill>
                  <a:srgbClr val="002060"/>
                </a:solidFill>
              </a:rPr>
              <a:t>Тюбе</a:t>
            </a:r>
            <a:r>
              <a:rPr lang="ru-RU" sz="1600" b="1" dirty="0" smtClean="0">
                <a:solidFill>
                  <a:srgbClr val="002060"/>
                </a:solidFill>
              </a:rPr>
              <a:t>» распространяется на расстояние </a:t>
            </a:r>
            <a:r>
              <a:rPr lang="ru-RU" sz="1600" b="1" dirty="0" smtClean="0">
                <a:solidFill>
                  <a:srgbClr val="FF0000"/>
                </a:solidFill>
              </a:rPr>
              <a:t>105,3 км</a:t>
            </a:r>
            <a:r>
              <a:rPr lang="ru-RU" sz="1600" b="1" dirty="0" smtClean="0">
                <a:solidFill>
                  <a:srgbClr val="002060"/>
                </a:solidFill>
              </a:rPr>
              <a:t>»</a:t>
            </a:r>
            <a:endParaRPr lang="ru-RU" sz="1600" b="1" dirty="0">
              <a:solidFill>
                <a:srgbClr val="002060"/>
              </a:solidFill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Gals KZBold" pitchFamily="34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9440" y="5660211"/>
            <a:ext cx="1990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Проведены замеры в 23-х точках </a:t>
            </a:r>
            <a:r>
              <a:rPr lang="ru-RU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Алматинской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области 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8" name="Прямая со стрелкой 77"/>
          <p:cNvCxnSpPr/>
          <p:nvPr/>
        </p:nvCxnSpPr>
        <p:spPr>
          <a:xfrm>
            <a:off x="1475656" y="3212976"/>
            <a:ext cx="568863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3714682" y="6306542"/>
            <a:ext cx="5429318" cy="54868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Gals KZBold" pitchFamily="34" charset="0"/>
                <a:cs typeface="Times New Roman" pitchFamily="18" charset="0"/>
              </a:rPr>
              <a:t>Аналогичные результаты достигнуты так же в городах Астана, Караганда, </a:t>
            </a:r>
            <a:r>
              <a:rPr lang="ru-RU" sz="1400" b="1" dirty="0" err="1" smtClean="0">
                <a:solidFill>
                  <a:schemeClr val="tx1"/>
                </a:solidFill>
                <a:latin typeface="Gals KZBold" pitchFamily="34" charset="0"/>
                <a:cs typeface="Times New Roman" pitchFamily="18" charset="0"/>
              </a:rPr>
              <a:t>Жезказган</a:t>
            </a:r>
            <a:r>
              <a:rPr lang="ru-RU" sz="1400" b="1" dirty="0" smtClean="0">
                <a:solidFill>
                  <a:schemeClr val="tx1"/>
                </a:solidFill>
                <a:latin typeface="Gals KZBold" pitchFamily="34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chemeClr val="tx1"/>
                </a:solidFill>
                <a:latin typeface="Gals KZBold" pitchFamily="34" charset="0"/>
                <a:cs typeface="Times New Roman" pitchFamily="18" charset="0"/>
              </a:rPr>
              <a:t>Жанаозен</a:t>
            </a:r>
            <a:endParaRPr lang="ru-RU" sz="1400" b="1" dirty="0">
              <a:solidFill>
                <a:schemeClr val="tx1"/>
              </a:solidFill>
              <a:latin typeface="Gals KZBold" pitchFamily="34" charset="0"/>
              <a:cs typeface="Times New Roman" pitchFamily="18" charset="0"/>
            </a:endParaRPr>
          </a:p>
        </p:txBody>
      </p:sp>
      <p:sp>
        <p:nvSpPr>
          <p:cNvPr id="39" name="Номер слайда 9"/>
          <p:cNvSpPr txBox="1">
            <a:spLocks/>
          </p:cNvSpPr>
          <p:nvPr/>
        </p:nvSpPr>
        <p:spPr>
          <a:xfrm>
            <a:off x="8676456" y="6492875"/>
            <a:ext cx="467544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D14917B-4801-4CA4-8E57-85606E974DA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0" y="5752"/>
            <a:ext cx="9144000" cy="642918"/>
          </a:xfrm>
          <a:prstGeom prst="rect">
            <a:avLst/>
          </a:prstGeom>
          <a:solidFill>
            <a:srgbClr val="C6FEFD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</a:t>
            </a:r>
            <a:r>
              <a:rPr lang="ru-RU" b="1" dirty="0">
                <a:solidFill>
                  <a:srgbClr val="1801B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тестирования цифрового вещания в г. Алматы</a:t>
            </a:r>
            <a:r>
              <a:rPr lang="ru-RU" b="1" dirty="0">
                <a:solidFill>
                  <a:srgbClr val="1801B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55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3" y="814423"/>
            <a:ext cx="9128317" cy="506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441325"/>
          </a:xfrm>
        </p:spPr>
        <p:txBody>
          <a:bodyPr/>
          <a:lstStyle/>
          <a:p>
            <a:fld id="{74F992C2-F555-45A4-9EAD-E05BDA62D637}" type="slidenum">
              <a:rPr lang="ru-RU" smtClean="0">
                <a:solidFill>
                  <a:schemeClr val="tx1"/>
                </a:solidFill>
              </a:rPr>
              <a:pPr/>
              <a:t>15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89"/>
            <a:ext cx="9144000" cy="1660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44408" y="400823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Китай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00504" y="5265524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Киргизия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48064" y="5590748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Узбекистан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20272" y="9043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Россия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35964" y="4639554"/>
            <a:ext cx="1137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Туркмения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62442" y="1988840"/>
            <a:ext cx="1329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Павлодар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35519" y="2479334"/>
            <a:ext cx="1656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Усть-Каменогорск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60032" y="1681063"/>
            <a:ext cx="1151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Кокшетау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84938" y="898716"/>
            <a:ext cx="1453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Петропавловск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82142" y="1684900"/>
            <a:ext cx="1049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Костанай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3608" y="1926704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Уральск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67744" y="2490420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Актобе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5636" y="3234025"/>
            <a:ext cx="1332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Атырау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97614" y="4008106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Актау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00038" y="4420186"/>
            <a:ext cx="1190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Кзыл-Орда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12214" y="4548117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Тараз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41624" y="4941747"/>
            <a:ext cx="1049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Шымкент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76256" y="3234025"/>
            <a:ext cx="1573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Талды-Корган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29952" y="214272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Астана</a:t>
            </a:r>
            <a:endParaRPr lang="ru-RU" sz="1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76256" y="4485665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Алматы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0" y="0"/>
            <a:ext cx="9144000" cy="642918"/>
          </a:xfrm>
          <a:prstGeom prst="rect">
            <a:avLst/>
          </a:prstGeom>
          <a:solidFill>
            <a:srgbClr val="C6FEFD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2015 год – завершение строительства </a:t>
            </a:r>
            <a:endParaRPr lang="ru-RU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цифровой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эфирной сети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телевещания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25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643174" y="1571613"/>
            <a:ext cx="3286147" cy="300039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214678" y="2000240"/>
            <a:ext cx="2296264" cy="209968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0" y="0"/>
            <a:ext cx="9144000" cy="642918"/>
          </a:xfrm>
          <a:prstGeom prst="rect">
            <a:avLst/>
          </a:prstGeom>
          <a:solidFill>
            <a:srgbClr val="C6FEFD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Зоны уверенного приема сигнала на примере г. Караганда</a:t>
            </a:r>
          </a:p>
        </p:txBody>
      </p:sp>
      <p:grpSp>
        <p:nvGrpSpPr>
          <p:cNvPr id="4" name="Группа 26"/>
          <p:cNvGrpSpPr/>
          <p:nvPr/>
        </p:nvGrpSpPr>
        <p:grpSpPr>
          <a:xfrm>
            <a:off x="3929058" y="2714620"/>
            <a:ext cx="857256" cy="928694"/>
            <a:chOff x="4716463" y="1341438"/>
            <a:chExt cx="1223962" cy="1284287"/>
          </a:xfrm>
        </p:grpSpPr>
        <p:sp>
          <p:nvSpPr>
            <p:cNvPr id="28" name="Овал 27"/>
            <p:cNvSpPr/>
            <p:nvPr/>
          </p:nvSpPr>
          <p:spPr>
            <a:xfrm>
              <a:off x="5003800" y="1628775"/>
              <a:ext cx="647700" cy="3381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6" name="Группа 68"/>
            <p:cNvGrpSpPr/>
            <p:nvPr/>
          </p:nvGrpSpPr>
          <p:grpSpPr>
            <a:xfrm>
              <a:off x="4716463" y="1341438"/>
              <a:ext cx="1223962" cy="1284287"/>
              <a:chOff x="4716463" y="1341438"/>
              <a:chExt cx="1223962" cy="1284287"/>
            </a:xfrm>
          </p:grpSpPr>
          <p:graphicFrame>
            <p:nvGraphicFramePr>
              <p:cNvPr id="30" name="Object 79"/>
              <p:cNvGraphicFramePr>
                <a:graphicFrameLocks noChangeAspect="1"/>
              </p:cNvGraphicFramePr>
              <p:nvPr/>
            </p:nvGraphicFramePr>
            <p:xfrm>
              <a:off x="5148263" y="1557338"/>
              <a:ext cx="431800" cy="1068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296" name="Visio" r:id="rId3" imgW="1118006" imgH="2759659" progId="">
                      <p:embed/>
                    </p:oleObj>
                  </mc:Choice>
                  <mc:Fallback>
                    <p:oleObj name="Visio" r:id="rId3" imgW="1118006" imgH="2759659" progId="">
                      <p:embed/>
                      <p:pic>
                        <p:nvPicPr>
                          <p:cNvPr id="0" name="Picture 6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48263" y="1557338"/>
                            <a:ext cx="431800" cy="10683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" name="Овал 30"/>
              <p:cNvSpPr/>
              <p:nvPr/>
            </p:nvSpPr>
            <p:spPr>
              <a:xfrm>
                <a:off x="4859338" y="1484313"/>
                <a:ext cx="936625" cy="55562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4716463" y="1341438"/>
                <a:ext cx="1223962" cy="914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sp>
        <p:nvSpPr>
          <p:cNvPr id="46" name="Номер слайда 9"/>
          <p:cNvSpPr txBox="1">
            <a:spLocks/>
          </p:cNvSpPr>
          <p:nvPr/>
        </p:nvSpPr>
        <p:spPr>
          <a:xfrm>
            <a:off x="8715404" y="6492875"/>
            <a:ext cx="428596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D14917B-4801-4CA4-8E57-85606E974DA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cxnSp>
        <p:nvCxnSpPr>
          <p:cNvPr id="5" name="Прямая со стрелкой 4"/>
          <p:cNvCxnSpPr>
            <a:stCxn id="32" idx="5"/>
          </p:cNvCxnSpPr>
          <p:nvPr/>
        </p:nvCxnSpPr>
        <p:spPr>
          <a:xfrm rot="16200000" flipH="1">
            <a:off x="4862861" y="3076918"/>
            <a:ext cx="292869" cy="6970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57818" y="342900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«5 канал», НТК 1КВт 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72132" y="2643182"/>
            <a:ext cx="3142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«Хабар», «Казахстан» 3КВт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57752" y="314324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45 км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820962" y="2696701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60 км 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571472" y="714356"/>
            <a:ext cx="7643866" cy="58579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>
            <a:stCxn id="32" idx="3"/>
          </p:cNvCxnSpPr>
          <p:nvPr/>
        </p:nvCxnSpPr>
        <p:spPr>
          <a:xfrm rot="5400000">
            <a:off x="1666536" y="3041199"/>
            <a:ext cx="2150257" cy="2625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285852" y="4643446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100  км 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0" y="5429264"/>
            <a:ext cx="4269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«Хабар», «Казахстан», 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Областной канал,  5 канал, НТК 3КВт 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(все телеканалы, включенные в ЦТВ)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8" name="Прямая со стрелкой 37"/>
          <p:cNvCxnSpPr>
            <a:endCxn id="3" idx="6"/>
          </p:cNvCxnSpPr>
          <p:nvPr/>
        </p:nvCxnSpPr>
        <p:spPr>
          <a:xfrm>
            <a:off x="4857752" y="3071810"/>
            <a:ext cx="107156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 flipH="1" flipV="1">
            <a:off x="4357686" y="2143116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3000364" y="1857364"/>
            <a:ext cx="2662978" cy="23949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4000496" y="214311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50 км 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5072066" y="1785926"/>
            <a:ext cx="329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Областной канал, КТК, 2КВт 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929454" y="6072206"/>
            <a:ext cx="500066" cy="1428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929454" y="6357958"/>
            <a:ext cx="500066" cy="1428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7500958" y="6000768"/>
            <a:ext cx="1643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Зона вещания ЭЦТВ</a:t>
            </a:r>
            <a:endParaRPr lang="ru-RU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7500958" y="6286520"/>
            <a:ext cx="164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Зона аналогового вещания</a:t>
            </a:r>
            <a:endParaRPr lang="ru-RU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6FEFD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Принципы формирования мультиплексов эфирного ЦТВ</a:t>
            </a:r>
          </a:p>
        </p:txBody>
      </p:sp>
      <p:sp>
        <p:nvSpPr>
          <p:cNvPr id="6" name="Номер слайда 9"/>
          <p:cNvSpPr txBox="1">
            <a:spLocks/>
          </p:cNvSpPr>
          <p:nvPr/>
        </p:nvSpPr>
        <p:spPr>
          <a:xfrm>
            <a:off x="8715404" y="6492875"/>
            <a:ext cx="428596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C59797B-7EC8-4388-AC46-C511F5ADE6A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1516" y="908720"/>
            <a:ext cx="7960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Государственной Комиссией по вопросам телерадиовещания </a:t>
            </a:r>
            <a:r>
              <a:rPr lang="x-none" sz="1600" b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определяется перечень телеканалов свободного доступа, обязательных к распространению национальным оператором телерадиовещания посредством цифровой эфирной сети,  на территории Республики Казахстан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342900" lvl="0" indent="-342900" algn="just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Перечень телеканалов свободного доступа утверждается Постановлением Правительства РК;</a:t>
            </a:r>
          </a:p>
          <a:p>
            <a:pPr marL="342900" indent="-342900" algn="just">
              <a:buFontTx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формировании мультиплексов приоритет сохраняется за телеканалами,  включенных в список телеканалов свободного доступа независимо от формы собственности;</a:t>
            </a:r>
          </a:p>
          <a:p>
            <a:pPr marL="342900" indent="-342900" algn="just">
              <a:buFontTx/>
              <a:buAutoNum type="arabicPeriod"/>
            </a:pPr>
            <a:r>
              <a:rPr lang="x-none" sz="1600" b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Национальный оператор телерадиовещания в обязательном порядке обеспечивает предоставление возможности  трансляции телеканалам, вещающим на момент модернизации сети в аналоговом стандарте, вещать в цифровом формате с заключением с телекомпаниями Договора, в соответствии с гражданским законодательством Республики Казахстан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342900" indent="-342900" algn="just">
              <a:buFontTx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уровне областных центров и гг. Астана, Алматы устанавливается по 2 передатчика для формирования 2-х мультиплексов (30 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SD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-каналов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). На уровне  районных центров и ниже – по 1 передатчику с формированием 1 мультиплекса (15 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SD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-каналов);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25"/>
          <p:cNvSpPr txBox="1">
            <a:spLocks noChangeArrowheads="1"/>
          </p:cNvSpPr>
          <p:nvPr/>
        </p:nvSpPr>
        <p:spPr bwMode="auto">
          <a:xfrm>
            <a:off x="5170488" y="4895850"/>
            <a:ext cx="12588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>
                <a:latin typeface="Calibri" pitchFamily="34" charset="0"/>
              </a:rPr>
              <a:t> </a:t>
            </a:r>
          </a:p>
        </p:txBody>
      </p:sp>
      <p:sp>
        <p:nvSpPr>
          <p:cNvPr id="2054" name="TextBox 26"/>
          <p:cNvSpPr txBox="1">
            <a:spLocks noChangeArrowheads="1"/>
          </p:cNvSpPr>
          <p:nvPr/>
        </p:nvSpPr>
        <p:spPr bwMode="auto">
          <a:xfrm>
            <a:off x="7500938" y="4895850"/>
            <a:ext cx="12747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>
                <a:latin typeface="Calibri" pitchFamily="34" charset="0"/>
              </a:rPr>
              <a:t>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C6FEFD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kk-KZ" dirty="0"/>
              <a:t>Пример</a:t>
            </a:r>
            <a:r>
              <a:rPr lang="ru-RU" dirty="0"/>
              <a:t> плана включения казахстанских телеканалов в мультиплексы эфирного ЦТВ на </a:t>
            </a:r>
            <a:r>
              <a:rPr lang="ru-RU" dirty="0" smtClean="0"/>
              <a:t>примере </a:t>
            </a:r>
            <a:r>
              <a:rPr lang="ru-RU" dirty="0" err="1" smtClean="0"/>
              <a:t>г.Жезказган</a:t>
            </a:r>
            <a:endParaRPr lang="ru-RU" dirty="0"/>
          </a:p>
        </p:txBody>
      </p:sp>
      <p:sp>
        <p:nvSpPr>
          <p:cNvPr id="92" name="Номер слайда 9"/>
          <p:cNvSpPr txBox="1">
            <a:spLocks/>
          </p:cNvSpPr>
          <p:nvPr/>
        </p:nvSpPr>
        <p:spPr>
          <a:xfrm>
            <a:off x="8715404" y="6492875"/>
            <a:ext cx="428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7DFA17-9B48-4D1E-B768-3B3B2F3FF9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924757"/>
              </p:ext>
            </p:extLst>
          </p:nvPr>
        </p:nvGraphicFramePr>
        <p:xfrm>
          <a:off x="2267744" y="1052736"/>
          <a:ext cx="4608512" cy="4855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519"/>
                <a:gridCol w="3851993"/>
              </a:tblGrid>
              <a:tr h="32399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Хабар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399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Казахстан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2399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Ел </a:t>
                      </a:r>
                      <a:r>
                        <a:rPr lang="ru-RU" sz="1400" b="1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Арна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2399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МИР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2399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канал Евразия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1897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Балапан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9760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Мадениет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4327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Caspionet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2399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Областной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канал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2399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 канал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2399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КТК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2399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НТК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2399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Астана ТВ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2423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СКБ - Видео (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Сатпаев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</a:tr>
              <a:tr h="32399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Дидар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Жезказган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67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642918"/>
          </a:xfrm>
          <a:prstGeom prst="rect">
            <a:avLst/>
          </a:prstGeom>
          <a:solidFill>
            <a:srgbClr val="C6FEFD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мультиплекса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примере г. </a:t>
            </a:r>
            <a:r>
              <a:rPr lang="ru-RU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Жезказган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C6FEFD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kk-KZ" dirty="0"/>
              <a:t>Пример</a:t>
            </a:r>
            <a:r>
              <a:rPr lang="ru-RU" dirty="0"/>
              <a:t> плана включения казахстанских телеканалов в мультиплексы эфирного ЦТВ на </a:t>
            </a:r>
            <a:r>
              <a:rPr lang="ru-RU" dirty="0" smtClean="0"/>
              <a:t>примере </a:t>
            </a:r>
            <a:r>
              <a:rPr lang="ru-RU" dirty="0" err="1" smtClean="0"/>
              <a:t>г.Караганда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357261"/>
              </p:ext>
            </p:extLst>
          </p:nvPr>
        </p:nvGraphicFramePr>
        <p:xfrm>
          <a:off x="539552" y="841977"/>
          <a:ext cx="3672408" cy="4855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519"/>
                <a:gridCol w="2915889"/>
              </a:tblGrid>
              <a:tr h="32399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Хабар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399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Казахстан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2399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Ел </a:t>
                      </a:r>
                      <a:r>
                        <a:rPr lang="ru-RU" sz="1400" b="1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Арна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2399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МИР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2399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канал Евразия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1897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Балапан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9760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Мадениет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4327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Caspionet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2399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Областной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канал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2399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 канал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2399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КТК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2399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НТК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2399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Астана ТВ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2423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СТВ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2399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 канал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620705"/>
              </p:ext>
            </p:extLst>
          </p:nvPr>
        </p:nvGraphicFramePr>
        <p:xfrm>
          <a:off x="4572000" y="836712"/>
          <a:ext cx="4104456" cy="3819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3312368"/>
              </a:tblGrid>
              <a:tr h="27006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ТАН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14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Hit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TV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7006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Алматы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0414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News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1900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 канал 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(местный)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1900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ТВК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(местный)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5910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Новое телевидение 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TV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-Арт, местный)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0855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</a:t>
                      </a:r>
                      <a:endParaRPr lang="en-US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TV -29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(местный, Темиртау)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5910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</a:t>
                      </a:r>
                      <a:endParaRPr lang="en-US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Испат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-сфера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(местный,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Темиртау)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0855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en-US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ТКТ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(местный, Темиртау)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0855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</a:t>
                      </a:r>
                      <a:endParaRPr lang="en-US" sz="1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 канал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(местный,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Темиртау)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85720" y="5949279"/>
            <a:ext cx="8572560" cy="7261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Техническое решение предоставляет  возможность  включения  в мультиплексы ЦТВ всех существующих  в аналоговой сети телеканалов  в каждом регионе  республиканских и региональных телеканалов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2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25"/>
          <p:cNvSpPr txBox="1">
            <a:spLocks noChangeArrowheads="1"/>
          </p:cNvSpPr>
          <p:nvPr/>
        </p:nvSpPr>
        <p:spPr bwMode="auto">
          <a:xfrm>
            <a:off x="5170488" y="4895850"/>
            <a:ext cx="12588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>
                <a:latin typeface="Calibri" pitchFamily="34" charset="0"/>
              </a:rPr>
              <a:t> </a:t>
            </a:r>
          </a:p>
        </p:txBody>
      </p:sp>
      <p:sp>
        <p:nvSpPr>
          <p:cNvPr id="2054" name="TextBox 26"/>
          <p:cNvSpPr txBox="1">
            <a:spLocks noChangeArrowheads="1"/>
          </p:cNvSpPr>
          <p:nvPr/>
        </p:nvSpPr>
        <p:spPr bwMode="auto">
          <a:xfrm>
            <a:off x="7500938" y="4895850"/>
            <a:ext cx="12747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>
                <a:latin typeface="Calibri" pitchFamily="34" charset="0"/>
              </a:rPr>
              <a:t> </a:t>
            </a:r>
          </a:p>
        </p:txBody>
      </p:sp>
      <p:sp>
        <p:nvSpPr>
          <p:cNvPr id="92" name="Номер слайда 9"/>
          <p:cNvSpPr txBox="1">
            <a:spLocks/>
          </p:cNvSpPr>
          <p:nvPr/>
        </p:nvSpPr>
        <p:spPr>
          <a:xfrm>
            <a:off x="8715404" y="6492875"/>
            <a:ext cx="428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7DFA17-9B48-4D1E-B768-3B3B2F3FF9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04664"/>
            <a:ext cx="8750190" cy="1296144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соответствии с поручением Президента Республики Казахстан Назарбаева Н.А. проводится реализация программы 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внедрения национального цифрового спутникового 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эфирного телевещания </a:t>
            </a:r>
            <a:br>
              <a:rPr lang="ru-R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2214266"/>
            <a:ext cx="3786214" cy="30718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2214266"/>
            <a:ext cx="3786214" cy="30718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50067" y="3089575"/>
            <a:ext cx="34290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Построение  цифровой </a:t>
            </a:r>
            <a:r>
              <a:rPr lang="ru-RU" sz="20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спутниковой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сети телевещания</a:t>
            </a:r>
          </a:p>
          <a:p>
            <a:pPr algn="ctr"/>
            <a:endParaRPr lang="ru-RU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Реализован в январе 2011г.</a:t>
            </a:r>
            <a:endParaRPr lang="ru-RU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92471" y="236475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801BF"/>
                </a:solidFill>
              </a:rPr>
              <a:t>Первый уровень</a:t>
            </a:r>
            <a:endParaRPr lang="ru-RU" b="1" dirty="0">
              <a:solidFill>
                <a:srgbClr val="1801B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4909" y="3106570"/>
            <a:ext cx="34290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Построение цифровой </a:t>
            </a:r>
            <a:r>
              <a:rPr lang="ru-RU" sz="20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эфирной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сети телевещания</a:t>
            </a:r>
          </a:p>
          <a:p>
            <a:pPr algn="ctr"/>
            <a:endParaRPr lang="ru-RU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 в 2011-2015гг.</a:t>
            </a:r>
            <a:endParaRPr lang="ru-RU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98149" y="236475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801BF"/>
                </a:solidFill>
              </a:rPr>
              <a:t>Второй уровень</a:t>
            </a:r>
            <a:endParaRPr lang="ru-RU" b="1" dirty="0">
              <a:solidFill>
                <a:srgbClr val="1801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6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25"/>
          <p:cNvSpPr txBox="1">
            <a:spLocks noChangeArrowheads="1"/>
          </p:cNvSpPr>
          <p:nvPr/>
        </p:nvSpPr>
        <p:spPr bwMode="auto">
          <a:xfrm>
            <a:off x="5170488" y="4895850"/>
            <a:ext cx="12588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>
                <a:latin typeface="Calibri" pitchFamily="34" charset="0"/>
              </a:rPr>
              <a:t> </a:t>
            </a:r>
          </a:p>
        </p:txBody>
      </p:sp>
      <p:sp>
        <p:nvSpPr>
          <p:cNvPr id="2054" name="TextBox 26"/>
          <p:cNvSpPr txBox="1">
            <a:spLocks noChangeArrowheads="1"/>
          </p:cNvSpPr>
          <p:nvPr/>
        </p:nvSpPr>
        <p:spPr bwMode="auto">
          <a:xfrm>
            <a:off x="7500938" y="4895850"/>
            <a:ext cx="12747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>
                <a:latin typeface="Calibri" pitchFamily="34" charset="0"/>
              </a:rPr>
              <a:t>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C6FEFD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b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Формирование тарифов</a:t>
            </a:r>
          </a:p>
        </p:txBody>
      </p:sp>
      <p:sp>
        <p:nvSpPr>
          <p:cNvPr id="92" name="Номер слайда 9"/>
          <p:cNvSpPr txBox="1">
            <a:spLocks/>
          </p:cNvSpPr>
          <p:nvPr/>
        </p:nvSpPr>
        <p:spPr>
          <a:xfrm>
            <a:off x="8715404" y="6492875"/>
            <a:ext cx="428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7DFA17-9B48-4D1E-B768-3B3B2F3FF9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000" y="908720"/>
            <a:ext cx="8712968" cy="1584176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Тарифы на распространение телеканалов в эфирной сети будут разработаны к 2014г.  на основании  утвержденной методики и государственных нормативных актов по формированию и утверждению регулируемых тарифов. Введение тарифов </a:t>
            </a:r>
            <a:r>
              <a:rPr lang="ru-RU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действие предполагается </a:t>
            </a:r>
            <a:r>
              <a:rPr lang="ru-RU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2016 года – после полного завершения строительства цифровой сети и отключения аналоговой сети </a:t>
            </a:r>
            <a:r>
              <a:rPr lang="ru-RU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вещания</a:t>
            </a:r>
            <a:endParaRPr lang="ru-RU" sz="1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AutoNum type="arabicPeriod"/>
            </a:pPr>
            <a:endPara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1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000" y="5230180"/>
            <a:ext cx="8712968" cy="623372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текущий момент отрабатываются вопросы раздельного учета и основных принципов формирования </a:t>
            </a:r>
            <a:r>
              <a:rPr lang="ru-RU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тарифов</a:t>
            </a:r>
            <a:endParaRPr lang="ru-RU" sz="1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AutoNum type="arabicPeriod"/>
            </a:pPr>
            <a:endPara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AutoNum type="arabicPeriod"/>
            </a:pPr>
            <a:endParaRPr lang="ru-RU" sz="1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AutoNum type="arabicPeriod"/>
            </a:pPr>
            <a:endPara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1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912" y="3212976"/>
            <a:ext cx="8712968" cy="1195211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период параллельного вещания телеканалов  в аналоговой и цифровой сетях (2012-2015гг) предусмотрена компенсация прямых эксплуатационных расходов за счет средств республиканского бюджета без взимания платы с ТРК за цифровое вещание</a:t>
            </a:r>
            <a:endParaRPr lang="ru-RU" sz="1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AutoNum type="arabicPeriod"/>
            </a:pPr>
            <a:endPara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AutoNum type="arabicPeriod"/>
            </a:pPr>
            <a:endParaRPr lang="ru-RU" sz="1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AutoNum type="arabicPeriod"/>
            </a:pPr>
            <a:endParaRPr lang="ru-RU" sz="16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1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6FEFD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Использование системы условного доступа (СУД)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5656" y="734023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«общественного» мнения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7778" y="1556792"/>
            <a:ext cx="8673342" cy="3888432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«Ад</a:t>
            </a:r>
            <a:r>
              <a:rPr lang="en-US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ru-RU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 </a:t>
            </a:r>
            <a:r>
              <a:rPr lang="ru-RU" u="sng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</a:t>
            </a:r>
            <a:r>
              <a:rPr lang="ru-RU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/ НАТ / Фонд Сорос-Казахстан</a:t>
            </a:r>
          </a:p>
          <a:p>
            <a:pPr algn="just"/>
            <a:endParaRPr lang="ru-RU" u="sng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Кодирование сигнала нецелесообразно и приведет к нарушению прав, гарантированных Законом «О телерадиовещании» на свободный доступ к информации;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Внедрение СУД приведет к монополии АО «КТР» на реализацию клиентского оборудования и повышению стоимости подключения;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Внедрение СУД ведет к значительным затратам из республиканского бюджета;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Внедрение СУД приведет к сокращению аудитории телеканалов;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АО «КТР» предполагает использовать СУД на эфирном ЦТВ для организации платного телевещания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551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6FEFD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Предпосылки использования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системы условного доступа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(СУД)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329" y="5229200"/>
            <a:ext cx="8673342" cy="936104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решения проблем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возникновению помех в связи с распространением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телевизионных сигналов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сопредельных стран на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прилегающие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территории РК;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329" y="1643050"/>
            <a:ext cx="8673342" cy="921854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учета подключений пользователей ЦТВ, что обеспечит мониторинг готовности населения к полному переходу с аналоговой сети на цифровую в разрезе каждого населенного пункта;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329" y="2708920"/>
            <a:ext cx="8673342" cy="936104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обеспечения адресного оповещения населения по сигналам ЧС и ГО как в масштабе всей сети, так и в разрезе районов, областей, населенных пунктов;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329" y="3789040"/>
            <a:ext cx="8673342" cy="1285884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предоставления клиентам интерактивных услуг (телегазета, ТВ-почта, электронная программа передач в едином удобном исполнении на государственном и официальном языках и многие другие дополнительные  услуги);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329" y="714356"/>
            <a:ext cx="8673342" cy="770428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АО «</a:t>
            </a:r>
            <a:r>
              <a:rPr lang="ru-RU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Казтелерадио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не планирует организацию платного эфирного телевидения. Внедрение СУД - техническое мероприятие для: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042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6FEFD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Использование системы условного доступа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(СУД)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Номер слайда 9"/>
          <p:cNvSpPr txBox="1">
            <a:spLocks/>
          </p:cNvSpPr>
          <p:nvPr/>
        </p:nvSpPr>
        <p:spPr>
          <a:xfrm>
            <a:off x="8715404" y="6492875"/>
            <a:ext cx="428596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C59797B-7EC8-4388-AC46-C511F5ADE6A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2551" y="2199836"/>
            <a:ext cx="3895393" cy="917864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Контроль качества предоставляемых пользователю  услуг эфирного ЦТВ</a:t>
            </a:r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75970" y="3298912"/>
            <a:ext cx="3863031" cy="917864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Обеспечение защиты прав потребителей по приобретению качественных и сертификационных клиентских терминалов</a:t>
            </a:r>
            <a:endParaRPr lang="ru-RU" sz="1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692695"/>
            <a:ext cx="7128792" cy="999459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СУД – программно-аппаратный комплекс, позволяющий на основе специально защищенных алгоритмов обеспечить авторизацию пользовательского оборудования и предоставления для телерадиокомпаний и клиентов дополнительные услуги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2552" y="3267210"/>
            <a:ext cx="3895392" cy="925531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Стимулирование рынка отечественных поставщиков и производителей абонентского оборудования</a:t>
            </a:r>
            <a:endParaRPr lang="ru-RU" sz="1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2550" y="4390164"/>
            <a:ext cx="3895393" cy="877776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Обеспечение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адресной поддержки социально уязвимых слоев населения</a:t>
            </a:r>
          </a:p>
          <a:p>
            <a:pPr algn="ctr"/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" name="Прямая со стрелкой 4"/>
          <p:cNvCxnSpPr>
            <a:stCxn id="15" idx="2"/>
            <a:endCxn id="12" idx="0"/>
          </p:cNvCxnSpPr>
          <p:nvPr/>
        </p:nvCxnSpPr>
        <p:spPr>
          <a:xfrm flipH="1">
            <a:off x="2120248" y="1692154"/>
            <a:ext cx="2487756" cy="50768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2" idx="3"/>
            <a:endCxn id="14" idx="1"/>
          </p:cNvCxnSpPr>
          <p:nvPr/>
        </p:nvCxnSpPr>
        <p:spPr>
          <a:xfrm>
            <a:off x="4067944" y="2658768"/>
            <a:ext cx="1008026" cy="109907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615552" y="1692155"/>
            <a:ext cx="0" cy="379593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99" idx="1"/>
            <a:endCxn id="16" idx="3"/>
          </p:cNvCxnSpPr>
          <p:nvPr/>
        </p:nvCxnSpPr>
        <p:spPr>
          <a:xfrm flipH="1" flipV="1">
            <a:off x="4067944" y="3729976"/>
            <a:ext cx="1008112" cy="109907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6" idx="2"/>
            <a:endCxn id="17" idx="0"/>
          </p:cNvCxnSpPr>
          <p:nvPr/>
        </p:nvCxnSpPr>
        <p:spPr>
          <a:xfrm flipH="1">
            <a:off x="2120247" y="4192741"/>
            <a:ext cx="1" cy="197423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99" idx="1"/>
            <a:endCxn id="17" idx="3"/>
          </p:cNvCxnSpPr>
          <p:nvPr/>
        </p:nvCxnSpPr>
        <p:spPr>
          <a:xfrm flipH="1">
            <a:off x="4067943" y="4829052"/>
            <a:ext cx="1008113" cy="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4" idx="2"/>
            <a:endCxn id="99" idx="0"/>
          </p:cNvCxnSpPr>
          <p:nvPr/>
        </p:nvCxnSpPr>
        <p:spPr>
          <a:xfrm>
            <a:off x="7007486" y="4216776"/>
            <a:ext cx="568" cy="14951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5076056" y="4366286"/>
            <a:ext cx="3863995" cy="925531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Создание условий для обеспечения разнообразия моделей клиентского оборудования</a:t>
            </a:r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83207" y="2219880"/>
            <a:ext cx="3849693" cy="877776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Защита авторских прав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контентодателей</a:t>
            </a:r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19246" y="5488094"/>
            <a:ext cx="4177515" cy="877776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Обеспечение возможности автоматизации мониторинга телеаудитории (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peoplemetering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cxnSp>
        <p:nvCxnSpPr>
          <p:cNvPr id="50" name="Прямая со стрелкой 49"/>
          <p:cNvCxnSpPr>
            <a:stCxn id="15" idx="2"/>
            <a:endCxn id="26" idx="0"/>
          </p:cNvCxnSpPr>
          <p:nvPr/>
        </p:nvCxnSpPr>
        <p:spPr>
          <a:xfrm>
            <a:off x="4608004" y="1692154"/>
            <a:ext cx="2400050" cy="52772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4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6FEFD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Использование системы условного доступа (СУД)</a:t>
            </a:r>
          </a:p>
        </p:txBody>
      </p:sp>
      <p:sp>
        <p:nvSpPr>
          <p:cNvPr id="6" name="Номер слайда 9"/>
          <p:cNvSpPr txBox="1">
            <a:spLocks/>
          </p:cNvSpPr>
          <p:nvPr/>
        </p:nvSpPr>
        <p:spPr>
          <a:xfrm>
            <a:off x="8715404" y="6492875"/>
            <a:ext cx="428596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C59797B-7EC8-4388-AC46-C511F5ADE6A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909" y="6021289"/>
            <a:ext cx="8712968" cy="67364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 – обеспечение на рынке Казахстана качественных приемников по доступным ценам за счет конкуренции производителей СУД и </a:t>
            </a:r>
            <a:r>
              <a:rPr lang="kk-KZ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приемников</a:t>
            </a: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1124744"/>
            <a:ext cx="1728192" cy="79208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СУД 1</a:t>
            </a:r>
            <a:endParaRPr lang="ru-RU" b="1" dirty="0">
              <a:solidFill>
                <a:srgbClr val="3333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72200" y="1124744"/>
            <a:ext cx="1728192" cy="79208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СУД 2</a:t>
            </a:r>
            <a:endParaRPr lang="ru-RU" b="1" dirty="0">
              <a:solidFill>
                <a:srgbClr val="3333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869163" y="1520788"/>
            <a:ext cx="324036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85575" y="86313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Конкуренция по условиям интеграции для производителей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STB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75491" y="3530263"/>
            <a:ext cx="1576394" cy="792088"/>
          </a:xfrm>
          <a:prstGeom prst="roundRect">
            <a:avLst/>
          </a:prstGeom>
          <a:solidFill>
            <a:srgbClr val="F9CB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Производитель </a:t>
            </a:r>
            <a:r>
              <a:rPr lang="en-US" sz="1400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STB </a:t>
            </a:r>
            <a:r>
              <a:rPr lang="ru-RU" sz="1400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  <a:endParaRPr lang="ru-RU" sz="1400" dirty="0">
              <a:solidFill>
                <a:srgbClr val="3333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71900" y="3530263"/>
            <a:ext cx="1800200" cy="792088"/>
          </a:xfrm>
          <a:prstGeom prst="roundRect">
            <a:avLst/>
          </a:prstGeom>
          <a:solidFill>
            <a:srgbClr val="F9CB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Производитель </a:t>
            </a:r>
            <a:endParaRPr lang="en-US" sz="1400" dirty="0" smtClean="0">
              <a:solidFill>
                <a:srgbClr val="3333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400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STB</a:t>
            </a:r>
            <a:r>
              <a:rPr lang="ru-RU" sz="1400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</a:t>
            </a:r>
            <a:endParaRPr lang="ru-RU" sz="1400" dirty="0">
              <a:solidFill>
                <a:srgbClr val="3333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67867" y="3544170"/>
            <a:ext cx="1872208" cy="792088"/>
          </a:xfrm>
          <a:prstGeom prst="roundRect">
            <a:avLst/>
          </a:prstGeom>
          <a:solidFill>
            <a:srgbClr val="F9CB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Производитель </a:t>
            </a:r>
            <a:endParaRPr lang="en-US" sz="1400" dirty="0" smtClean="0">
              <a:solidFill>
                <a:srgbClr val="3333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400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STB</a:t>
            </a:r>
            <a:r>
              <a:rPr lang="ru-RU" sz="1400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endParaRPr lang="ru-RU" sz="1400" dirty="0">
              <a:solidFill>
                <a:srgbClr val="3333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1763688" y="2060848"/>
            <a:ext cx="0" cy="136815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051720" y="2060848"/>
            <a:ext cx="2437623" cy="136815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771800" y="1916832"/>
            <a:ext cx="4608512" cy="151216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1907704" y="1916832"/>
            <a:ext cx="4320480" cy="15121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4644007" y="1916832"/>
            <a:ext cx="2088233" cy="15121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7596336" y="1916832"/>
            <a:ext cx="0" cy="15121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авая фигурная скобка 39"/>
          <p:cNvSpPr/>
          <p:nvPr/>
        </p:nvSpPr>
        <p:spPr>
          <a:xfrm rot="5400000">
            <a:off x="4394425" y="851298"/>
            <a:ext cx="682129" cy="7959828"/>
          </a:xfrm>
          <a:prstGeom prst="rightBrace">
            <a:avLst>
              <a:gd name="adj1" fmla="val 8333"/>
              <a:gd name="adj2" fmla="val 5078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889453" y="4336258"/>
            <a:ext cx="783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Конкуренция </a:t>
            </a:r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между производителям 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STB</a:t>
            </a:r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по лучшим условиям для торговых сетей и дилеров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523063" y="5200738"/>
            <a:ext cx="4464495" cy="63298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Торговые сети, дилеры из числа предприятий МСБ</a:t>
            </a:r>
            <a:endParaRPr lang="ru-RU" sz="1400" b="1" dirty="0">
              <a:solidFill>
                <a:srgbClr val="3333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89760" y="2469818"/>
            <a:ext cx="1599385" cy="7431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Казтелерадио</a:t>
            </a:r>
            <a:r>
              <a:rPr lang="ru-RU" sz="1200" b="1" dirty="0" smtClean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тестирование приемников</a:t>
            </a:r>
            <a:endParaRPr lang="ru-RU" sz="1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2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79388" y="908050"/>
            <a:ext cx="432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Garamond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89"/>
            <a:ext cx="9144000" cy="166059"/>
          </a:xfrm>
          <a:prstGeom prst="rect">
            <a:avLst/>
          </a:prstGeom>
        </p:spPr>
      </p:pic>
      <p:sp>
        <p:nvSpPr>
          <p:cNvPr id="19" name="Номер слайда 9"/>
          <p:cNvSpPr txBox="1">
            <a:spLocks/>
          </p:cNvSpPr>
          <p:nvPr/>
        </p:nvSpPr>
        <p:spPr>
          <a:xfrm>
            <a:off x="8815388" y="6492875"/>
            <a:ext cx="328612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D14917B-4801-4CA4-8E57-85606E974DA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6FEFD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АБОНЕНТСКИЕ КОМПЛЕКТЫ ДЛЯ ПРИЕМА ЦИФРОВОГО ТЕЛЕВИДЕНИЯ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19" y="1444418"/>
            <a:ext cx="1040722" cy="132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71" y="1990760"/>
            <a:ext cx="19288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15888"/>
            <a:ext cx="1650711" cy="12827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18" y="4411512"/>
            <a:ext cx="1280604" cy="83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26" y="4700033"/>
            <a:ext cx="180860" cy="26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221" y="4490278"/>
            <a:ext cx="1633488" cy="68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313" y="4234635"/>
            <a:ext cx="153629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656" y="1852260"/>
            <a:ext cx="1337176" cy="5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Прямая со стрелкой 30"/>
          <p:cNvCxnSpPr/>
          <p:nvPr/>
        </p:nvCxnSpPr>
        <p:spPr>
          <a:xfrm flipV="1">
            <a:off x="4992354" y="2106235"/>
            <a:ext cx="515750" cy="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630463" y="4862858"/>
            <a:ext cx="1805633" cy="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02482" y="1246113"/>
            <a:ext cx="1241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96 каналов</a:t>
            </a:r>
            <a:endParaRPr lang="ru-RU" sz="1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08104" y="2797900"/>
            <a:ext cx="1650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37 отечественных каналов бесплатно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70837" y="5468402"/>
            <a:ext cx="1725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 15 до 30 отечественных каналов бесплатно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Правая фигурная скобка 35"/>
          <p:cNvSpPr/>
          <p:nvPr/>
        </p:nvSpPr>
        <p:spPr>
          <a:xfrm rot="5400000">
            <a:off x="1779154" y="3763092"/>
            <a:ext cx="324036" cy="33005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авая фигурная скобка 36"/>
          <p:cNvSpPr/>
          <p:nvPr/>
        </p:nvSpPr>
        <p:spPr>
          <a:xfrm rot="5400000">
            <a:off x="2443658" y="648892"/>
            <a:ext cx="324036" cy="46295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802283" y="3124797"/>
            <a:ext cx="1606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~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28 000 тенге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13790" y="5637678"/>
            <a:ext cx="2054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8 000-10 000 тенге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75385" y="1054339"/>
            <a:ext cx="4645049" cy="288032"/>
          </a:xfrm>
          <a:prstGeom prst="roundRect">
            <a:avLst/>
          </a:prstGeom>
          <a:solidFill>
            <a:srgbClr val="EFFCA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Спутниковое цифровое телевидение </a:t>
            </a: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OTAU TV</a:t>
            </a:r>
            <a:endParaRPr lang="ru-RU" sz="1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53056" y="3946603"/>
            <a:ext cx="4289705" cy="288032"/>
          </a:xfrm>
          <a:prstGeom prst="roundRect">
            <a:avLst/>
          </a:prstGeom>
          <a:solidFill>
            <a:srgbClr val="EFFCA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Эфирное цифровое </a:t>
            </a:r>
            <a:r>
              <a:rPr lang="ru-RU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телевидение </a:t>
            </a: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OTAU TV</a:t>
            </a:r>
            <a:endParaRPr lang="ru-RU" sz="1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Правая фигурная скобка 41"/>
          <p:cNvSpPr/>
          <p:nvPr/>
        </p:nvSpPr>
        <p:spPr>
          <a:xfrm>
            <a:off x="7147446" y="1444418"/>
            <a:ext cx="230643" cy="40404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 descr="P1000361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19872" y="1578082"/>
            <a:ext cx="1500563" cy="986822"/>
          </a:xfrm>
          <a:prstGeom prst="rect">
            <a:avLst/>
          </a:prstGeom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00285"/>
            <a:ext cx="19288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7378089" y="1667115"/>
            <a:ext cx="168525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Возможности: </a:t>
            </a:r>
          </a:p>
          <a:p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Трансляция телеканалов в </a:t>
            </a:r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HD</a:t>
            </a:r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-качестве</a:t>
            </a:r>
          </a:p>
          <a:p>
            <a:endParaRPr lang="ru-RU" sz="1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Звуковое сопровождение на 3-х языках</a:t>
            </a:r>
          </a:p>
          <a:p>
            <a:endParaRPr lang="ru-RU" sz="1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Пользовательское меню на 3-х языках.</a:t>
            </a:r>
          </a:p>
          <a:p>
            <a:endParaRPr lang="ru-RU" sz="1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Программа передач</a:t>
            </a:r>
          </a:p>
          <a:p>
            <a:endParaRPr lang="ru-RU" sz="1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Оповещение по сигналам ГО и ЧС</a:t>
            </a:r>
          </a:p>
        </p:txBody>
      </p:sp>
    </p:spTree>
    <p:extLst>
      <p:ext uri="{BB962C8B-B14F-4D97-AF65-F5344CB8AC3E}">
        <p14:creationId xmlns:p14="http://schemas.microsoft.com/office/powerpoint/2010/main" val="127114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216502"/>
              </p:ext>
            </p:extLst>
          </p:nvPr>
        </p:nvGraphicFramePr>
        <p:xfrm>
          <a:off x="467544" y="893920"/>
          <a:ext cx="7920880" cy="403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6FEFD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Рынок спутникового телевещания</a:t>
            </a:r>
            <a:endParaRPr lang="ru-R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7B5AED43-8AB8-40EF-8B16-679DC9F8939C}" type="slidenum">
              <a:rPr lang="ru-RU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6" name="Номер слайда 9"/>
          <p:cNvSpPr txBox="1">
            <a:spLocks/>
          </p:cNvSpPr>
          <p:nvPr/>
        </p:nvSpPr>
        <p:spPr>
          <a:xfrm>
            <a:off x="8815388" y="6492875"/>
            <a:ext cx="328612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D14917B-4801-4CA4-8E57-85606E974DA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5" name="Правая фигурная скобка 14"/>
          <p:cNvSpPr/>
          <p:nvPr/>
        </p:nvSpPr>
        <p:spPr>
          <a:xfrm rot="5400000">
            <a:off x="5258368" y="3215360"/>
            <a:ext cx="600129" cy="40959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28991" y="5527437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Данные операторы не имеют </a:t>
            </a:r>
            <a:r>
              <a:rPr lang="ru-RU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гослицензии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РК на оказание услуг телевещания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4691664"/>
            <a:ext cx="1891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Количество  телеканалов</a:t>
            </a:r>
            <a:endParaRPr lang="ru-RU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58338" y="4645497"/>
            <a:ext cx="577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b="1" dirty="0" smtClean="0"/>
              <a:t>60            87           50             50          75           40            90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10" y="6207135"/>
            <a:ext cx="8001056" cy="571480"/>
          </a:xfrm>
          <a:prstGeom prst="round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OTAU TV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имеет пакет бесплатного доступа 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(32 отечественных телеканалов и 5 радиоканалов)</a:t>
            </a:r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5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79388" y="908050"/>
            <a:ext cx="432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Garamond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32391" y="908050"/>
            <a:ext cx="555133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Завод им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С.М.Кирова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г.Петропавловск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освоил выпуск приемников для спутникового телевидения совместно с компанией </a:t>
            </a:r>
            <a:r>
              <a:rPr lang="en-US" sz="16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Homecast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Прорабатывается вопрос производства приемников для эфирного ЦТВ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соместно с </a:t>
            </a:r>
            <a:r>
              <a:rPr lang="en-US" sz="1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KAON Media</a:t>
            </a:r>
            <a:endParaRPr lang="ru-RU" sz="1600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9" name="Picture 6" descr="IMG_05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764704"/>
            <a:ext cx="2875236" cy="180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89"/>
            <a:ext cx="9144000" cy="166059"/>
          </a:xfrm>
          <a:prstGeom prst="rect">
            <a:avLst/>
          </a:prstGeom>
        </p:spPr>
      </p:pic>
      <p:sp>
        <p:nvSpPr>
          <p:cNvPr id="19" name="Номер слайда 9"/>
          <p:cNvSpPr txBox="1">
            <a:spLocks/>
          </p:cNvSpPr>
          <p:nvPr/>
        </p:nvSpPr>
        <p:spPr>
          <a:xfrm>
            <a:off x="8815388" y="6492875"/>
            <a:ext cx="328612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D14917B-4801-4CA4-8E57-85606E974DA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6FEFD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ОБЕСПЕЧЕНИЕ НАСЕЛЕНИЯ АБОНЕНТСКИМИ ПРИЕМНИКАМИ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2391" y="2708920"/>
            <a:ext cx="8582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Завод ТОО «КБ </a:t>
            </a: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Промсвязь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достиг договоренностей по организации совместного производства с компанией </a:t>
            </a:r>
            <a:r>
              <a:rPr lang="en-US" sz="16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Jiushou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базе ПИТ «Алатау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». Производственная мощность  - 300 000 приемников в год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2391" y="3757742"/>
            <a:ext cx="85829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ТОО «Мобильные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информационные технологии»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ведут переговоры с компанией </a:t>
            </a:r>
            <a:r>
              <a:rPr lang="en-US" sz="16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Opentech</a:t>
            </a:r>
            <a:r>
              <a:rPr lang="kk-K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по совместному производству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базе ПИТ «Алатау».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32391" y="4581128"/>
            <a:ext cx="85829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JX Company</a:t>
            </a:r>
            <a:r>
              <a:rPr lang="kk-K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прорабатывает вопрос совместного производства приемников с компаниями </a:t>
            </a:r>
            <a:r>
              <a:rPr lang="en-US" sz="1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Strong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 </a:t>
            </a:r>
            <a:r>
              <a:rPr lang="en-US" sz="1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Skyworth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базе завода по сборке компьютеров в г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Актау.</a:t>
            </a:r>
            <a:r>
              <a:rPr lang="kk-K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6726" y="5358158"/>
            <a:ext cx="8554228" cy="9221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обеспечения конкурентных ценовых преимуществ отечественного производства перед импортируемыми приемниками необходимо рассмотреть вопрос о предоставлении специальных налоговых льгот</a:t>
            </a:r>
            <a:endParaRPr lang="ru-RU" sz="1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42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85720" y="1785926"/>
            <a:ext cx="86439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800" b="1" dirty="0">
                <a:ln>
                  <a:solidFill>
                    <a:srgbClr val="660066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                              </a:t>
            </a:r>
            <a:r>
              <a:rPr lang="en-US" sz="3600" b="1" dirty="0">
                <a:ln w="18000">
                  <a:solidFill>
                    <a:srgbClr val="660066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n w="18000">
                <a:solidFill>
                  <a:srgbClr val="660066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5364163" y="5084763"/>
            <a:ext cx="144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5143500" y="5214938"/>
            <a:ext cx="3024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4344" name="Text Box 11"/>
          <p:cNvSpPr txBox="1">
            <a:spLocks noChangeArrowheads="1"/>
          </p:cNvSpPr>
          <p:nvPr/>
        </p:nvSpPr>
        <p:spPr bwMode="auto">
          <a:xfrm>
            <a:off x="2247900" y="217170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2643182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  <a:endParaRPr lang="ru-RU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Рисунок 12" descr="Kazteleradio_final_logo_10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3643306" cy="645511"/>
          </a:xfrm>
          <a:prstGeom prst="rect">
            <a:avLst/>
          </a:prstGeom>
        </p:spPr>
      </p:pic>
      <p:pic>
        <p:nvPicPr>
          <p:cNvPr id="10" name="Рисунок 9" descr="OtauTv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64" y="0"/>
            <a:ext cx="1571636" cy="641226"/>
          </a:xfrm>
          <a:prstGeom prst="rect">
            <a:avLst/>
          </a:prstGeom>
        </p:spPr>
      </p:pic>
      <p:sp>
        <p:nvSpPr>
          <p:cNvPr id="11" name="Номер слайда 9"/>
          <p:cNvSpPr txBox="1">
            <a:spLocks/>
          </p:cNvSpPr>
          <p:nvPr/>
        </p:nvSpPr>
        <p:spPr>
          <a:xfrm>
            <a:off x="8643966" y="6492875"/>
            <a:ext cx="500034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D14917B-4801-4CA4-8E57-85606E974DA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6FEFD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 задач по развитию национальной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путниковой сети телевещания 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OTAU TV</a:t>
            </a:r>
            <a:endParaRPr lang="ru-R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Номер слайда 9"/>
          <p:cNvSpPr txBox="1">
            <a:spLocks/>
          </p:cNvSpPr>
          <p:nvPr/>
        </p:nvSpPr>
        <p:spPr>
          <a:xfrm>
            <a:off x="8815388" y="6492875"/>
            <a:ext cx="328612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D14917B-4801-4CA4-8E57-85606E974DA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857232"/>
            <a:ext cx="8358246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Национальная спутниковая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сеть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телевещания официально введена в эксплуатацию 18 января 2011 года с участием  Главы государства</a:t>
            </a:r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Группа 21"/>
          <p:cNvGrpSpPr/>
          <p:nvPr/>
        </p:nvGrpSpPr>
        <p:grpSpPr>
          <a:xfrm>
            <a:off x="4357686" y="1714488"/>
            <a:ext cx="2000264" cy="571504"/>
            <a:chOff x="5929322" y="1714488"/>
            <a:chExt cx="1857388" cy="500066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929322" y="1714488"/>
              <a:ext cx="1857388" cy="50006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OtauTv_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9388" y="1714488"/>
              <a:ext cx="1143008" cy="466346"/>
            </a:xfrm>
            <a:prstGeom prst="rect">
              <a:avLst/>
            </a:prstGeom>
          </p:spPr>
        </p:pic>
      </p:grpSp>
      <p:sp>
        <p:nvSpPr>
          <p:cNvPr id="12" name="Стрелка вниз 11"/>
          <p:cNvSpPr/>
          <p:nvPr/>
        </p:nvSpPr>
        <p:spPr>
          <a:xfrm>
            <a:off x="5281820" y="1428736"/>
            <a:ext cx="15199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479396" y="1750138"/>
            <a:ext cx="250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Смена торговой марки </a:t>
            </a:r>
          </a:p>
          <a:p>
            <a:r>
              <a:rPr lang="ru-RU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Кателко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+  на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OTAU TV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58" y="3143248"/>
            <a:ext cx="3571900" cy="57150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Увеличено количество телерадиоканалов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60 до 96  (в т.ч. 37 бесплатных)</a:t>
            </a:r>
            <a:endParaRPr lang="ru-RU" sz="1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58" y="3857628"/>
            <a:ext cx="3571900" cy="57150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Снижена стоимость на платные пакеты более, чем в 2 раза (с 5500 до 2200 </a:t>
            </a:r>
            <a:r>
              <a:rPr lang="ru-RU" sz="1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тг</a:t>
            </a:r>
            <a:r>
              <a:rPr lang="ru-RU" sz="1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  <a:endParaRPr lang="ru-RU" sz="1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7158" y="4572008"/>
            <a:ext cx="3571900" cy="57150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Организована дилерская сеть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(более 360 предприятий МСБ)</a:t>
            </a:r>
            <a:endParaRPr lang="ru-RU" sz="1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7158" y="5286388"/>
            <a:ext cx="3571900" cy="57150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Организованы Центры продаж во всех областных центрах и гг. Астана, Алматы</a:t>
            </a:r>
            <a:endParaRPr lang="ru-RU" sz="1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7158" y="6000768"/>
            <a:ext cx="3643338" cy="57150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Организована Единая служба приема обращений (</a:t>
            </a:r>
            <a:r>
              <a:rPr lang="en-US" sz="1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Call-Centre</a:t>
            </a:r>
            <a:r>
              <a:rPr lang="ru-RU" sz="1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1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500562" y="5715016"/>
            <a:ext cx="4214842" cy="9286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абонентов выросло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 6 300 (январь, 2011)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 97 000 </a:t>
            </a:r>
            <a:r>
              <a:rPr lang="ru-RU" b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(январь, </a:t>
            </a: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2012)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7158" y="2428868"/>
            <a:ext cx="3571900" cy="57150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Организовано производство спутниковых приемников  на заводе им. С.М. Кирова (г. Петропавловск)</a:t>
            </a:r>
            <a:endParaRPr lang="ru-RU" sz="1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7158" y="1714488"/>
            <a:ext cx="3571900" cy="57150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Сформирован пакет бесплатного доступа из 32 казахстанских теле и 5 – радио каналов</a:t>
            </a:r>
            <a:endParaRPr lang="ru-RU" sz="1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Рисунок 21" descr="vlcsnap-2011-02-18-13h45m12s10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2357430"/>
            <a:ext cx="4357718" cy="3268289"/>
          </a:xfrm>
          <a:prstGeom prst="rect">
            <a:avLst/>
          </a:prstGeom>
        </p:spPr>
      </p:pic>
      <p:sp>
        <p:nvSpPr>
          <p:cNvPr id="20" name="Стрелка вниз 19"/>
          <p:cNvSpPr/>
          <p:nvPr/>
        </p:nvSpPr>
        <p:spPr>
          <a:xfrm>
            <a:off x="1991112" y="1426567"/>
            <a:ext cx="15199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C6FEFD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пакета телерадиоканалов свободного доступа для распространения в спутниковой сети вещания 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OTAU TV</a:t>
            </a:r>
            <a:endParaRPr lang="ru-R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Номер слайда 9"/>
          <p:cNvSpPr txBox="1">
            <a:spLocks/>
          </p:cNvSpPr>
          <p:nvPr/>
        </p:nvSpPr>
        <p:spPr>
          <a:xfrm>
            <a:off x="8815388" y="6492875"/>
            <a:ext cx="328612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C59797B-7EC8-4388-AC46-C511F5ADE6A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9194" y="1124744"/>
            <a:ext cx="8501122" cy="1656184"/>
          </a:xfrm>
          <a:prstGeom prst="roundRect">
            <a:avLst/>
          </a:prstGeom>
          <a:solidFill>
            <a:srgbClr val="FFFF99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1200"/>
              </a:spcBef>
            </a:pPr>
            <a:r>
              <a:rPr lang="ru-RU" sz="1600" b="1" dirty="0" smtClean="0">
                <a:solidFill>
                  <a:schemeClr val="tx1"/>
                </a:solidFill>
              </a:rPr>
              <a:t>Пакет  </a:t>
            </a:r>
            <a:r>
              <a:rPr lang="ru-RU" sz="1600" b="1" dirty="0">
                <a:solidFill>
                  <a:schemeClr val="tx1"/>
                </a:solidFill>
              </a:rPr>
              <a:t>свободного</a:t>
            </a:r>
            <a:r>
              <a:rPr lang="ru-RU" sz="1600" b="1" dirty="0" smtClean="0">
                <a:solidFill>
                  <a:schemeClr val="tx1"/>
                </a:solidFill>
              </a:rPr>
              <a:t>  доступа из 37 телерадиоканалов  определен государственной комиссией по вопросам телерадиовещания в рамках конкурсных процедур и утвержден Постановлением Правительства РК №  256 от  15.03.2011г. «Об утверждении перечня отечественных телевизионных и радиопрограмм независимо от форм собственности телерадиовещательных организаций, распространяемых посредством спутниковых систем вещания»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9194" y="3065602"/>
            <a:ext cx="8501122" cy="1785950"/>
          </a:xfrm>
          <a:prstGeom prst="roundRect">
            <a:avLst/>
          </a:prstGeom>
          <a:solidFill>
            <a:srgbClr val="FFFF99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Правила включения телерадиоканалов в пакет свободного доступа определены Постановлением Правительства Республики Казахстан от 31 января 2011 года № 47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«Об утверждении Правил распространения отечественных телевизионных и радиопрограмм независимо от форм собственности телерадиовещательных организаций посредством спутниковых систем вещания»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500702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Примечание: </a:t>
            </a:r>
            <a:r>
              <a:rPr lang="ru-RU" sz="1600" dirty="0" smtClean="0"/>
              <a:t> Очередное заседание Государственной комиссии по вопросам телерадиовещания  для определения перечня каналов свободного доступа запланировано на июнь 2012 г.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6FEFD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Динамика прироста абонентов 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OTAU TV </a:t>
            </a:r>
            <a:endParaRPr lang="ru-R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Номер слайда 9"/>
          <p:cNvSpPr txBox="1">
            <a:spLocks/>
          </p:cNvSpPr>
          <p:nvPr/>
        </p:nvSpPr>
        <p:spPr>
          <a:xfrm>
            <a:off x="8815388" y="6492875"/>
            <a:ext cx="328612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F111EDF-26D5-4511-9551-B96E7606954E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710057"/>
              </p:ext>
            </p:extLst>
          </p:nvPr>
        </p:nvGraphicFramePr>
        <p:xfrm>
          <a:off x="179512" y="764703"/>
          <a:ext cx="8635876" cy="572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1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6FEFD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Динамика  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уровня 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проникновения </a:t>
            </a:r>
            <a:r>
              <a:rPr lang="en-US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OTAU TV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населенные пункты</a:t>
            </a:r>
          </a:p>
        </p:txBody>
      </p:sp>
      <p:sp>
        <p:nvSpPr>
          <p:cNvPr id="6" name="Номер слайда 9"/>
          <p:cNvSpPr txBox="1">
            <a:spLocks/>
          </p:cNvSpPr>
          <p:nvPr/>
        </p:nvSpPr>
        <p:spPr>
          <a:xfrm>
            <a:off x="8815388" y="6492875"/>
            <a:ext cx="328612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C59797B-7EC8-4388-AC46-C511F5ADE6A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241442"/>
              </p:ext>
            </p:extLst>
          </p:nvPr>
        </p:nvGraphicFramePr>
        <p:xfrm>
          <a:off x="290066" y="804243"/>
          <a:ext cx="856386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C6FEFD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Задачи на 2012 год по продвижению национального спутникового телевидения 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OTAU TV</a:t>
            </a:r>
            <a:endParaRPr lang="ru-R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Номер слайда 9"/>
          <p:cNvSpPr txBox="1">
            <a:spLocks/>
          </p:cNvSpPr>
          <p:nvPr/>
        </p:nvSpPr>
        <p:spPr>
          <a:xfrm>
            <a:off x="8715404" y="6492875"/>
            <a:ext cx="428596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C59797B-7EC8-4388-AC46-C511F5ADE6A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96752"/>
            <a:ext cx="8715436" cy="864096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Количество абонентов </a:t>
            </a:r>
            <a:r>
              <a:rPr lang="en-US" b="1" dirty="0" smtClean="0">
                <a:solidFill>
                  <a:srgbClr val="002060"/>
                </a:solidFill>
              </a:rPr>
              <a:t>OTAU TV</a:t>
            </a:r>
            <a:r>
              <a:rPr lang="ru-RU" b="1" dirty="0" smtClean="0">
                <a:solidFill>
                  <a:srgbClr val="002060"/>
                </a:solidFill>
              </a:rPr>
              <a:t> на 31 декабря  2012 года - 250 000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420888"/>
            <a:ext cx="8715436" cy="857679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Уровень проникновения услуги в населенные пункты РК - 100%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941168"/>
            <a:ext cx="8715436" cy="936104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Создание условий и предпосылок для устойчивого обеспечения рынка </a:t>
            </a:r>
            <a:r>
              <a:rPr lang="ru-RU" b="1" dirty="0" smtClean="0">
                <a:solidFill>
                  <a:srgbClr val="002060"/>
                </a:solidFill>
              </a:rPr>
              <a:t>телевизионными абонентскими приемниками (ресиверами)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645024"/>
            <a:ext cx="8715436" cy="936104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Подключение не менее 70% домохозяйств в населенных пунктах без охвата эфирного вещания государственных телеканалов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( Всего: 650 населенных пунктов, 49 000 домохозяйств)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4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8831" y="853027"/>
            <a:ext cx="8136904" cy="5144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395536" y="764704"/>
            <a:ext cx="7920881" cy="5216149"/>
            <a:chOff x="560388" y="1412776"/>
            <a:chExt cx="8116068" cy="5200352"/>
          </a:xfrm>
        </p:grpSpPr>
        <p:graphicFrame>
          <p:nvGraphicFramePr>
            <p:cNvPr id="7" name="Схема 6"/>
            <p:cNvGraphicFramePr/>
            <p:nvPr>
              <p:extLst>
                <p:ext uri="{D42A27DB-BD31-4B8C-83A1-F6EECF244321}">
                  <p14:modId xmlns:p14="http://schemas.microsoft.com/office/powerpoint/2010/main" val="1182406153"/>
                </p:ext>
              </p:extLst>
            </p:nvPr>
          </p:nvGraphicFramePr>
          <p:xfrm>
            <a:off x="611560" y="1412776"/>
            <a:ext cx="8064896" cy="52003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5" name="Прямоугольник 8"/>
            <p:cNvSpPr>
              <a:spLocks noChangeArrowheads="1"/>
            </p:cNvSpPr>
            <p:nvPr/>
          </p:nvSpPr>
          <p:spPr bwMode="auto">
            <a:xfrm>
              <a:off x="560388" y="1500833"/>
              <a:ext cx="5681247" cy="583004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177800" indent="-177800">
                <a:buClr>
                  <a:srgbClr val="A20000"/>
                </a:buClr>
                <a:buSzPct val="65000"/>
                <a:buFont typeface="Wingdings" pitchFamily="2" charset="2"/>
                <a:buChar char="q"/>
                <a:defRPr/>
              </a:pPr>
              <a:r>
                <a:rPr lang="ru-RU" sz="1600" b="1" dirty="0">
                  <a:solidFill>
                    <a:srgbClr val="002060"/>
                  </a:solidFill>
                </a:rPr>
                <a:t>Областные центры, гг. Астана, Алматы – </a:t>
              </a:r>
              <a:r>
                <a:rPr lang="kk-KZ" sz="1600" b="1" dirty="0">
                  <a:solidFill>
                    <a:srgbClr val="002060"/>
                  </a:solidFill>
                </a:rPr>
                <a:t>30 </a:t>
              </a:r>
              <a:r>
                <a:rPr lang="kk-KZ" sz="1600" b="1" dirty="0" smtClean="0">
                  <a:solidFill>
                    <a:srgbClr val="002060"/>
                  </a:solidFill>
                </a:rPr>
                <a:t>телеканалов</a:t>
              </a:r>
              <a:endParaRPr lang="kk-KZ" sz="1600" b="1" dirty="0">
                <a:solidFill>
                  <a:srgbClr val="002060"/>
                </a:solidFill>
              </a:endParaRPr>
            </a:p>
            <a:p>
              <a:pPr marL="177800" indent="-177800">
                <a:buClr>
                  <a:srgbClr val="A20000"/>
                </a:buClr>
                <a:buSzPct val="65000"/>
                <a:buFont typeface="Wingdings" pitchFamily="2" charset="2"/>
                <a:buChar char="q"/>
                <a:defRPr/>
              </a:pPr>
              <a:r>
                <a:rPr lang="kk-KZ" sz="1600" b="1" dirty="0">
                  <a:solidFill>
                    <a:srgbClr val="002060"/>
                  </a:solidFill>
                </a:rPr>
                <a:t>Районные центры и </a:t>
              </a:r>
              <a:r>
                <a:rPr lang="kk-KZ" sz="1600" b="1" dirty="0" smtClean="0">
                  <a:solidFill>
                    <a:srgbClr val="002060"/>
                  </a:solidFill>
                </a:rPr>
                <a:t>сельские округа </a:t>
              </a:r>
              <a:r>
                <a:rPr lang="kk-KZ" sz="1600" b="1" dirty="0">
                  <a:solidFill>
                    <a:srgbClr val="002060"/>
                  </a:solidFill>
                </a:rPr>
                <a:t>– </a:t>
              </a:r>
              <a:r>
                <a:rPr lang="kk-KZ" sz="1600" b="1" dirty="0" smtClean="0">
                  <a:solidFill>
                    <a:srgbClr val="002060"/>
                  </a:solidFill>
                </a:rPr>
                <a:t>15 телеканалов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71600" y="4236576"/>
            <a:ext cx="1440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 кв. 2012 г.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99792" y="3145629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2012-2013 гг.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83968" y="2271161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2013-2014 гг.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71721" y="1594053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2014-2015 гг.</a:t>
            </a:r>
            <a:endParaRPr lang="ru-RU" sz="1600" b="1" dirty="0"/>
          </a:p>
        </p:txBody>
      </p:sp>
      <p:sp>
        <p:nvSpPr>
          <p:cNvPr id="14" name="Номер слайда 9"/>
          <p:cNvSpPr txBox="1">
            <a:spLocks/>
          </p:cNvSpPr>
          <p:nvPr/>
        </p:nvSpPr>
        <p:spPr>
          <a:xfrm>
            <a:off x="8815388" y="6492875"/>
            <a:ext cx="328612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D14917B-4801-4CA4-8E57-85606E974DA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0"/>
            <a:ext cx="9144000" cy="548680"/>
          </a:xfrm>
          <a:prstGeom prst="rect">
            <a:avLst/>
          </a:prstGeom>
          <a:solidFill>
            <a:srgbClr val="C6FEFD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Этапы построения национальной сети цифрового эфирного телевещания 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70"/>
          <p:cNvSpPr txBox="1">
            <a:spLocks noChangeArrowheads="1"/>
          </p:cNvSpPr>
          <p:nvPr/>
        </p:nvSpPr>
        <p:spPr bwMode="auto">
          <a:xfrm>
            <a:off x="500034" y="6027003"/>
            <a:ext cx="82153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 полного завершения строительства цифровой сети обеспечивается параллельная трансляция телеканалов в аналоговой сети.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0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83648"/>
              </p:ext>
            </p:extLst>
          </p:nvPr>
        </p:nvGraphicFramePr>
        <p:xfrm>
          <a:off x="0" y="696809"/>
          <a:ext cx="9144000" cy="597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430"/>
                <a:gridCol w="4286280"/>
                <a:gridCol w="1357290"/>
              </a:tblGrid>
              <a:tr h="581285">
                <a:tc gridSpan="3"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 2011 года начаты работы по переходу на цифровое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эфирное телевещание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рамках технико-экономического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обоснования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предусмотрено: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176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Проведение модернизации 626 радиотелепередающих станции (РТС)</a:t>
                      </a:r>
                      <a:endParaRPr lang="ru-RU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Строительство новых  201 РТС</a:t>
                      </a:r>
                      <a:endParaRPr lang="ru-RU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534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Закуп и монтаж технологического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оборудования, оборудования формирования мультиплексов и центров управления и мониторинга сетью</a:t>
                      </a:r>
                      <a:endParaRPr lang="ru-RU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688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Реконструкция существующих и строительство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новых гермозон, обеспечение систем энергопитания,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климатехники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видеоконтроля и пожарной безопасности. </a:t>
                      </a:r>
                      <a:endParaRPr lang="ru-RU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53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Мировая динамика развития цифрового эфирного вещания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3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США, Латвия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Перешли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 цифровое телерадиовещание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2009 году</a:t>
                      </a:r>
                    </a:p>
                  </a:txBody>
                  <a:tcPr anchor="ctr"/>
                </a:tc>
              </a:tr>
              <a:tr h="654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Финляндия, Швеция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Германия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Бельгия, Испания, Белоруссия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Перешли на цифровое телерадиовещание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2010 году</a:t>
                      </a:r>
                    </a:p>
                  </a:txBody>
                  <a:tcPr anchor="ctr"/>
                </a:tc>
              </a:tr>
              <a:tr h="654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Япония,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Франция, Украина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Перешли на цифровое телерадиовещание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2011 году</a:t>
                      </a:r>
                    </a:p>
                  </a:txBody>
                  <a:tcPr anchor="ctr"/>
                </a:tc>
              </a:tr>
              <a:tr h="6547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Австралия,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Австрия,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Великобритания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Завершат модернизацию вещательных сетей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2012 году</a:t>
                      </a:r>
                    </a:p>
                  </a:txBody>
                  <a:tcPr anchor="ctr"/>
                </a:tc>
              </a:tr>
              <a:tr h="581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Россия,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Китай,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Узбекистан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Завершение программ модернизации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2015 году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17804"/>
            <a:ext cx="9144000" cy="602884"/>
          </a:xfrm>
          <a:prstGeom prst="rect">
            <a:avLst/>
          </a:prstGeom>
          <a:solidFill>
            <a:srgbClr val="C6FEFD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Внедрение цифрового эфирного телевещания 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Республике Казахстан</a:t>
            </a:r>
            <a:endParaRPr lang="ru-R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9"/>
          <p:cNvSpPr txBox="1">
            <a:spLocks/>
          </p:cNvSpPr>
          <p:nvPr/>
        </p:nvSpPr>
        <p:spPr>
          <a:xfrm>
            <a:off x="8715404" y="6492875"/>
            <a:ext cx="428596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C59797B-7EC8-4388-AC46-C511F5ADE6A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720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30632</TotalTime>
  <Words>2310</Words>
  <Application>Microsoft Office PowerPoint</Application>
  <PresentationFormat>Экран (4:3)</PresentationFormat>
  <Paragraphs>452</Paragraphs>
  <Slides>28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Начальная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Erlan Zhazibaev</cp:lastModifiedBy>
  <cp:revision>1603</cp:revision>
  <cp:lastPrinted>2012-05-26T04:37:00Z</cp:lastPrinted>
  <dcterms:created xsi:type="dcterms:W3CDTF">2011-04-21T10:12:56Z</dcterms:created>
  <dcterms:modified xsi:type="dcterms:W3CDTF">2012-05-29T11:45:59Z</dcterms:modified>
</cp:coreProperties>
</file>