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58" r:id="rId5"/>
    <p:sldId id="262" r:id="rId6"/>
    <p:sldId id="261" r:id="rId7"/>
    <p:sldId id="264" r:id="rId8"/>
    <p:sldId id="263" r:id="rId9"/>
    <p:sldId id="260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5" r:id="rId28"/>
    <p:sldId id="286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40069-64F7-4457-8839-756B06DE887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B72E2-A02C-403F-954F-D4EC8E64B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9939-B631-4366-ABC6-B6F5605E98F8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C7F9-10B0-472A-A4D5-077FA6239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.g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20880" cy="30963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интернета в оси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«общество – государство»: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решения, проблемы и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5436096" cy="1440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Давид Картвелишвили, блоггер, продюссер телеканала PIK,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Тбилиси, Грузия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Впрочем, всегда должен быть </a:t>
            </a:r>
            <a:r>
              <a:rPr lang="ru-RU" dirty="0" smtClean="0"/>
              <a:t>выбор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"Кавказус" производит инсталляцию аппаратуры и соединения бесплатно, однако тарифы и тут не низкие. Например, если у вас "DSL" Интернет компании "Кавкасус Online", за пакет в 3 мегабита придется платить 30 долларов  в месяц. В случае оптико-сотового Интернета скорость растет, а цена снижается. В этом случае 6 мегабита стоят каких-нибудь 18 долларов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сегодняшний день оптическим интернетом пользуются в основном городские жители Грузии, тогда как в сельских регионах, вне зависисмости от рельефа и ландшафта – везде, где есть телефонная связь, в широком потреблении интернет </a:t>
            </a:r>
            <a:r>
              <a:rPr lang="en-US" dirty="0"/>
              <a:t>DSL </a:t>
            </a:r>
            <a:r>
              <a:rPr lang="ru-RU" dirty="0"/>
              <a:t>технологии.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caucasus-onl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734329" cy="2800747"/>
          </a:xfrm>
        </p:spPr>
      </p:pic>
      <p:sp>
        <p:nvSpPr>
          <p:cNvPr id="7" name="TextBox 6"/>
          <p:cNvSpPr txBox="1"/>
          <p:nvPr/>
        </p:nvSpPr>
        <p:spPr>
          <a:xfrm>
            <a:off x="5868144" y="4797152"/>
            <a:ext cx="185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http://www.co.ge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Интернет для Робинзона и </a:t>
            </a:r>
            <a:r>
              <a:rPr lang="ru-RU" dirty="0" smtClean="0"/>
              <a:t>Пятницы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412777"/>
            <a:ext cx="5040560" cy="331236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Большой популярностью пользуются также т.н. интернет-флешки беспроводной связи, предлагаемые основными мобильными операторами Грузии – </a:t>
            </a:r>
            <a:r>
              <a:rPr lang="en-US" b="1" dirty="0" err="1"/>
              <a:t>Magti</a:t>
            </a:r>
            <a:r>
              <a:rPr lang="en-US" b="1" dirty="0"/>
              <a:t> GSM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b="1" dirty="0" err="1" smtClean="0"/>
              <a:t>Geosell</a:t>
            </a:r>
            <a:r>
              <a:rPr lang="ru-RU" dirty="0" smtClean="0"/>
              <a:t>.  </a:t>
            </a:r>
            <a:r>
              <a:rPr lang="ru-RU" dirty="0"/>
              <a:t>Они стоят приблизительно около 60 долларов плюс ежемесячный тариф в 20 долларов, что дает возможность получить доступ в интернет из любой, самой труднодоступной и ненаселенной части страны, лишь бы была </a:t>
            </a:r>
            <a:r>
              <a:rPr lang="ru-RU" dirty="0" smtClean="0"/>
              <a:t>соответствующая </a:t>
            </a:r>
            <a:r>
              <a:rPr lang="ru-RU" dirty="0"/>
              <a:t>мобильная сеть связи. На сегодняшний день данными основными операторами мобильной связи охвачено более 80% территории страны.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magtifi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3013535" cy="3888432"/>
          </a:xfrm>
        </p:spPr>
      </p:pic>
      <p:pic>
        <p:nvPicPr>
          <p:cNvPr id="7" name="Picture 6" descr="geocell conn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509120"/>
            <a:ext cx="3250307" cy="1421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5949280"/>
            <a:ext cx="23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http://www.geocell.ge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5157192"/>
            <a:ext cx="239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http://www.magtifix.ge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Бесплатные курсы </a:t>
            </a:r>
            <a:r>
              <a:rPr lang="ru-RU" dirty="0" smtClean="0"/>
              <a:t>обучения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Вторая проблема, которую необходимо было срочно решать – ликвидация безграмотности в сфере пользователей компьютера в целом , и </a:t>
            </a:r>
            <a:r>
              <a:rPr lang="ru-RU" dirty="0" smtClean="0"/>
              <a:t>интернета </a:t>
            </a:r>
            <a:r>
              <a:rPr lang="ru-RU" dirty="0"/>
              <a:t>в частности. Одним из первых шагов на уровне муниципалитетов, сначала Тбилиси, а затем и других крупных городов – было открытие бесплатных курсов по обучению навыкам работы на компьютере и в интернете.  В рамках данных курсов, за несколько лет обучение и переподготовку прошли уж несколько десятков тысяч человек </a:t>
            </a:r>
            <a:r>
              <a:rPr lang="ru-RU" dirty="0" smtClean="0"/>
              <a:t>. С нынешнего года началась аналогичная программа обучения на селе.</a:t>
            </a:r>
            <a:endParaRPr lang="en-US" dirty="0"/>
          </a:p>
        </p:txBody>
      </p:sp>
      <p:pic>
        <p:nvPicPr>
          <p:cNvPr id="6" name="Content Placeholder 5" descr="Cla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038600" cy="3032741"/>
          </a:xfrm>
        </p:spPr>
      </p:pic>
      <p:sp>
        <p:nvSpPr>
          <p:cNvPr id="7" name="TextBox 6"/>
          <p:cNvSpPr txBox="1"/>
          <p:nvPr/>
        </p:nvSpPr>
        <p:spPr>
          <a:xfrm>
            <a:off x="5652120" y="5085184"/>
            <a:ext cx="251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http://www.tbilisi.gov.ge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Первые школьные шаги – через </a:t>
            </a:r>
            <a:r>
              <a:rPr lang="ru-RU" dirty="0" smtClean="0"/>
              <a:t>интернет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02832" cy="39890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Особое значение данному вопросу придали в общеобразовательной системе страны. Всех первоклашек Грузии уже второй год встречают в школах персональные «леп-топы» отечественного, кстати, производства, на которых малыши начинают </a:t>
            </a:r>
            <a:r>
              <a:rPr lang="ru-RU" dirty="0" smtClean="0"/>
              <a:t>изучать </a:t>
            </a:r>
            <a:r>
              <a:rPr lang="ru-RU" dirty="0"/>
              <a:t>азбуку, а вместе с ней и мир, при помощи компьютера и интернета в рамках специальной программы, помогающей ребенку уже на самой ранней стадии развития осваивать азы аналитического, логического и ассоциативного мышления.</a:t>
            </a:r>
            <a:endParaRPr lang="en-US" dirty="0"/>
          </a:p>
        </p:txBody>
      </p:sp>
      <p:pic>
        <p:nvPicPr>
          <p:cNvPr id="6" name="Content Placeholder 5" descr="Algorit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2707454" cy="2160240"/>
          </a:xfrm>
        </p:spPr>
      </p:pic>
      <p:pic>
        <p:nvPicPr>
          <p:cNvPr id="7" name="Picture 6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294366" cy="2635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5661248"/>
            <a:ext cx="20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http://www.buki.ge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Интернет - во все </a:t>
            </a:r>
            <a:r>
              <a:rPr lang="ru-RU" dirty="0" smtClean="0"/>
              <a:t>школы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мой взгляд – именно перечисленные мной качества являлись основным дефицитом общеобразовательной системы Грузии. Долгие годы людей в лучшем случае обучали думать, но не мыслить. В Грузии 21-го века эта ментальная особенность части нашего общества особенно бросается в глаза и требует революционных преобразований. На сегодняшний день, </a:t>
            </a:r>
            <a:r>
              <a:rPr lang="ru-RU"/>
              <a:t>благодаря </a:t>
            </a:r>
            <a:r>
              <a:rPr lang="ru-RU" smtClean="0"/>
              <a:t>подписанному </a:t>
            </a:r>
            <a:r>
              <a:rPr lang="ru-RU" dirty="0"/>
              <a:t>правительством и </a:t>
            </a:r>
            <a:r>
              <a:rPr lang="en-US" b="1" dirty="0" err="1"/>
              <a:t>Magti</a:t>
            </a:r>
            <a:r>
              <a:rPr lang="en-US" b="1" dirty="0"/>
              <a:t> GSM</a:t>
            </a:r>
            <a:r>
              <a:rPr lang="en-US" dirty="0"/>
              <a:t> </a:t>
            </a:r>
            <a:r>
              <a:rPr lang="ru-RU" dirty="0"/>
              <a:t> соглашению,  все общеобразовательные школы Грузии имеют интернет .</a:t>
            </a:r>
            <a:endParaRPr lang="en-US" dirty="0"/>
          </a:p>
        </p:txBody>
      </p:sp>
      <p:pic>
        <p:nvPicPr>
          <p:cNvPr id="6" name="Content Placeholder 5" descr="magtigo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326400" cy="324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Президент – главный интернетчик страны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7091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Буквально неделю тому назад, президент страны Михаил Саакашвили объявил 2013 год – годом бесплатного интернета для всего Тбилиси. Уже на сегодняшний день </a:t>
            </a:r>
            <a:r>
              <a:rPr lang="ru-RU" dirty="0" smtClean="0"/>
              <a:t>многие </a:t>
            </a:r>
            <a:r>
              <a:rPr lang="ru-RU" dirty="0"/>
              <a:t>скверы и парки столицы, рестораны, </a:t>
            </a:r>
            <a:r>
              <a:rPr lang="ru-RU" dirty="0" smtClean="0"/>
              <a:t>кафе и киноконцертные залы имеют </a:t>
            </a:r>
            <a:r>
              <a:rPr lang="ru-RU" dirty="0"/>
              <a:t>сервис бесплатного </a:t>
            </a:r>
            <a:r>
              <a:rPr lang="en-US" dirty="0" err="1"/>
              <a:t>Wi</a:t>
            </a:r>
            <a:r>
              <a:rPr lang="ru-RU" dirty="0"/>
              <a:t>-</a:t>
            </a:r>
            <a:r>
              <a:rPr lang="en-US" dirty="0" err="1"/>
              <a:t>Fi</a:t>
            </a:r>
            <a:r>
              <a:rPr lang="ru-RU" dirty="0"/>
              <a:t>. А усиленное внимание к данному вопросу со стороны первого лица государства ещё раз </a:t>
            </a:r>
            <a:r>
              <a:rPr lang="ru-RU" dirty="0" smtClean="0"/>
              <a:t>демонстрирует</a:t>
            </a:r>
            <a:r>
              <a:rPr lang="ru-RU" dirty="0"/>
              <a:t>, какое значение придается развитию интернет-культуры среди населения.</a:t>
            </a:r>
            <a:endParaRPr lang="en-US" dirty="0"/>
          </a:p>
        </p:txBody>
      </p:sp>
      <p:pic>
        <p:nvPicPr>
          <p:cNvPr id="6" name="Content Placeholder 5" descr="presid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038600" cy="2739532"/>
          </a:xfrm>
        </p:spPr>
      </p:pic>
      <p:pic>
        <p:nvPicPr>
          <p:cNvPr id="7" name="Picture 6" descr="w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509120"/>
            <a:ext cx="2286000" cy="191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Интернетофобия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И </a:t>
            </a:r>
            <a:r>
              <a:rPr lang="ru-RU" dirty="0"/>
              <a:t>наконец, я хотел бы </a:t>
            </a:r>
            <a:r>
              <a:rPr lang="ru-RU" dirty="0" smtClean="0"/>
              <a:t>отметить третье </a:t>
            </a:r>
            <a:r>
              <a:rPr lang="ru-RU" dirty="0"/>
              <a:t>главное препятствие на пути максимального освоения обществом предлагаемых ему правительством интернет инноваций.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Это </a:t>
            </a:r>
            <a:r>
              <a:rPr lang="ru-RU" dirty="0"/>
              <a:t>традиционный консерватизм, особенно у среднего и старшего поколения по отношению к чему то доселе невиданному и новому.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А </a:t>
            </a:r>
            <a:r>
              <a:rPr lang="ru-RU" dirty="0"/>
              <a:t>также сложности с вовлечением в интернет мир людей предпенсионного и пенсионного возраста.</a:t>
            </a:r>
            <a:endParaRPr lang="en-US" dirty="0"/>
          </a:p>
        </p:txBody>
      </p:sp>
      <p:pic>
        <p:nvPicPr>
          <p:cNvPr id="6" name="Content Placeholder 5" descr="jig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484784"/>
            <a:ext cx="2366724" cy="4679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А что собственно предлагают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003232" cy="28083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Упомянутое мной «электронное правительство» Грузии, располагающееся на одноименном сайте, предлагает свои услуги населению в лице таких министерств, как юстиции, внутренних дел, образования и науки, финансов, экономики и устойчивого развития, различных муниципальных и иных служб.</a:t>
            </a:r>
            <a:endParaRPr lang="en-US" dirty="0"/>
          </a:p>
          <a:p>
            <a:r>
              <a:rPr lang="ru-RU" dirty="0"/>
              <a:t>С вашего позволения, я перечислю основные из предлагаемых услуг, но отмечу – что быть может именно в данную минуту их перечень пополняется очередным новшеством.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egov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7704856" cy="237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 smtClean="0"/>
              <a:t>Служба </a:t>
            </a:r>
            <a:r>
              <a:rPr lang="ru-RU" i="1" dirty="0"/>
              <a:t>гражданского реестра</a:t>
            </a:r>
            <a:endParaRPr lang="en-US" dirty="0"/>
          </a:p>
        </p:txBody>
      </p:sp>
      <p:pic>
        <p:nvPicPr>
          <p:cNvPr id="6" name="Content Placeholder 5" descr="J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038600" cy="3940368"/>
          </a:xfrm>
        </p:spPr>
      </p:pic>
      <p:pic>
        <p:nvPicPr>
          <p:cNvPr id="7" name="Content Placeholder 6" descr="jus b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4038600" cy="3457042"/>
          </a:xfrm>
        </p:spPr>
      </p:pic>
      <p:sp>
        <p:nvSpPr>
          <p:cNvPr id="8" name="TextBox 7"/>
          <p:cNvSpPr txBox="1"/>
          <p:nvPr/>
        </p:nvSpPr>
        <p:spPr>
          <a:xfrm>
            <a:off x="611560" y="6093296"/>
            <a:ext cx="262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http://www.justice.gov.ge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733256"/>
            <a:ext cx="22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http://www.cra.gov.ge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373216"/>
            <a:ext cx="204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http://house.gov.ge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 smtClean="0"/>
              <a:t>Служба </a:t>
            </a:r>
            <a:r>
              <a:rPr lang="ru-RU" i="1" dirty="0"/>
              <a:t>гражданского реестра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предлагает </a:t>
            </a:r>
            <a:r>
              <a:rPr lang="ru-RU" dirty="0"/>
              <a:t>в онлайн режиме производить легализацию и заверение апостилем выданных в Грузии документов для предоставления их за рубеж, не выходя из офиса или квартиры </a:t>
            </a:r>
            <a:endParaRPr lang="en-US" dirty="0"/>
          </a:p>
          <a:p>
            <a:pPr fontAlgn="t"/>
            <a:r>
              <a:rPr lang="ru-RU" dirty="0" smtClean="0"/>
              <a:t>для </a:t>
            </a:r>
            <a:r>
              <a:rPr lang="ru-RU" dirty="0"/>
              <a:t>того чтоб заполнить заявку на получение грузинского гражданства теперь не нужно тратить время, силы и нервы. Это можно сделать в онлайн-режиме</a:t>
            </a:r>
            <a:endParaRPr lang="en-US" dirty="0"/>
          </a:p>
          <a:p>
            <a:endParaRPr lang="en-US" dirty="0"/>
          </a:p>
        </p:txBody>
      </p:sp>
      <p:pic>
        <p:nvPicPr>
          <p:cNvPr id="13" name="Content Placeholder 12" descr="j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527449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всё «завертелось»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Широкомасштабные </a:t>
            </a:r>
            <a:r>
              <a:rPr lang="ru-RU" dirty="0"/>
              <a:t>мероприятия по тотальной  интернетизации Грузии вышли на новые рубежи своего развития </a:t>
            </a:r>
            <a:r>
              <a:rPr lang="ru-RU" dirty="0" smtClean="0"/>
              <a:t>одновременно </a:t>
            </a:r>
            <a:r>
              <a:rPr lang="ru-RU" dirty="0"/>
              <a:t>с процессами реформирования в </a:t>
            </a:r>
            <a:r>
              <a:rPr lang="ru-RU" dirty="0" smtClean="0"/>
              <a:t>республике, начавшимися </a:t>
            </a:r>
            <a:r>
              <a:rPr lang="ru-RU" dirty="0"/>
              <a:t>в 2004 году, которые с ног на голову поставили привычный уклад жизни постсоветской Грузии и придали интернету совершенно новую роль в общественно-политической и социально-экономической жизни страны. </a:t>
            </a:r>
            <a:endParaRPr lang="en-US" dirty="0"/>
          </a:p>
        </p:txBody>
      </p:sp>
      <p:pic>
        <p:nvPicPr>
          <p:cNvPr id="7" name="Content Placeholder 6" descr="провод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3717"/>
            <a:ext cx="4038600" cy="3278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 smtClean="0"/>
              <a:t>Служба </a:t>
            </a:r>
            <a:r>
              <a:rPr lang="ru-RU" i="1" dirty="0"/>
              <a:t>гражданского реестра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/>
              <a:t>в разделе реестра электронных заявлений, граждане Грузии, лица не имеющие грузинского гражданства или граждане иностранных государств в связи со своим заявлением, легко могут проследить в онлайн-режиме за его содержанием, этапами его рассмотрения, возможными дополнительными процедурами в связи с заявлением или окончательным итогом его рассмотрения </a:t>
            </a:r>
            <a:endParaRPr lang="en-US" dirty="0"/>
          </a:p>
        </p:txBody>
      </p:sp>
      <p:pic>
        <p:nvPicPr>
          <p:cNvPr id="6" name="Content Placeholder 5" descr="j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4096" y="1772816"/>
            <a:ext cx="468052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 smtClean="0"/>
              <a:t>Служба </a:t>
            </a:r>
            <a:r>
              <a:rPr lang="ru-RU" i="1" dirty="0"/>
              <a:t>гражданского реестра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536504" cy="4824536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если </a:t>
            </a:r>
            <a:r>
              <a:rPr lang="ru-RU" dirty="0"/>
              <a:t>вы уже отправили заполненное заявление о присвоении грузинского гражданства, но желаете перепроверить его содержание или внести какие либо изменения и дополнения, онлайн режим дает вам эту </a:t>
            </a:r>
            <a:r>
              <a:rPr lang="ru-RU" dirty="0" smtClean="0"/>
              <a:t>возможность</a:t>
            </a:r>
            <a:endParaRPr lang="en-US" dirty="0"/>
          </a:p>
          <a:p>
            <a:pPr fontAlgn="t"/>
            <a:r>
              <a:rPr lang="ru-RU" dirty="0" smtClean="0"/>
              <a:t>если </a:t>
            </a:r>
            <a:r>
              <a:rPr lang="ru-RU" dirty="0"/>
              <a:t>вы находитесь за границей и желаете пройти консульскую регистрацию и встать на учет, можете это сделать не отходя от монитора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вы </a:t>
            </a:r>
            <a:r>
              <a:rPr lang="ru-RU" dirty="0"/>
              <a:t>можете заполнить форму заявки и путем дистанционного обслуживания, получить повторные свидетельства о рождении, заключении брака, внесении изменений в имени, отчестве и фамилии, свидетельства об опекунстве, смерти и т.д. </a:t>
            </a:r>
            <a:endParaRPr lang="en-US" dirty="0"/>
          </a:p>
        </p:txBody>
      </p:sp>
      <p:pic>
        <p:nvPicPr>
          <p:cNvPr id="7" name="Content Placeholder 6" descr="j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 smtClean="0"/>
              <a:t>Служба </a:t>
            </a:r>
            <a:r>
              <a:rPr lang="ru-RU" i="1" dirty="0"/>
              <a:t>гражданского реестра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392488" cy="4608512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/>
              <a:t>у находящихся за рубежом граждан Грузии есть возможность получить паспорт гражданина Грузии, заполнив соответствующую электронную заявку и получить паспорт по любому указанному адресу почтой или при помощи указанного доверенного лица. Данный сервис также активен при заполнении заявки в отношении несовершеннолетних лиц. Оплатить тарифную сумму за получение паспорта, граждане Грузии могут в онлайн-режиме, используя любую кредитную или дебетную карту </a:t>
            </a:r>
            <a:endParaRPr lang="en-US" dirty="0"/>
          </a:p>
        </p:txBody>
      </p:sp>
      <p:pic>
        <p:nvPicPr>
          <p:cNvPr id="6" name="Content Placeholder 5" descr="j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/>
              <a:t>Публичный </a:t>
            </a:r>
            <a:r>
              <a:rPr lang="ru-RU" i="1" dirty="0" smtClean="0"/>
              <a:t>реестр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176464" cy="432048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/>
              <a:t>без дополнительных усилий можете найти интересующую вас информацию о регистрационном заявлении, поступившем в национальное агентство публичного реестра. В частности: содержание заявления, этап его рассмотрения, решения принятые по заявлению и итог данного решения – выписка из публичного реестра и кадастровый план. В онлайн-режиме вы можете также зарегистрировать свою недвижимость </a:t>
            </a:r>
            <a:endParaRPr lang="en-US" dirty="0"/>
          </a:p>
        </p:txBody>
      </p:sp>
      <p:pic>
        <p:nvPicPr>
          <p:cNvPr id="7" name="Content Placeholder 6" descr="j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4038600" cy="3190494"/>
          </a:xfrm>
        </p:spPr>
      </p:pic>
      <p:sp>
        <p:nvSpPr>
          <p:cNvPr id="8" name="TextBox 7"/>
          <p:cNvSpPr txBox="1"/>
          <p:nvPr/>
        </p:nvSpPr>
        <p:spPr>
          <a:xfrm>
            <a:off x="6372200" y="5589240"/>
            <a:ext cx="242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http://www.napr.gov.ge</a:t>
            </a:r>
            <a:endParaRPr lang="en-US" dirty="0"/>
          </a:p>
        </p:txBody>
      </p:sp>
      <p:pic>
        <p:nvPicPr>
          <p:cNvPr id="9" name="Picture 8" descr="na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157192"/>
            <a:ext cx="1765865" cy="117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/>
              <a:t>Публичный </a:t>
            </a:r>
            <a:r>
              <a:rPr lang="ru-RU" i="1" dirty="0" smtClean="0"/>
              <a:t>реестр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464496" cy="4248472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при </a:t>
            </a:r>
            <a:r>
              <a:rPr lang="ru-RU" dirty="0"/>
              <a:t>наличии веб камеры и микрофона, специальная программа даст вам возможность в онлайн-режиме побеседовать с оператором публичного реестра на любую интересующую вас тему, но желательно в рамках служебной компетенции оператора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при </a:t>
            </a:r>
            <a:r>
              <a:rPr lang="ru-RU" dirty="0"/>
              <a:t>помощи сервисной программы получения необходимой информации и документации из архива технического учета, вы можете проследить за ходом рассмотрения поступившего в архив заявления, в частности: содержание заявления, этапы его рассмотрения, принятые решения и соответствующие документы,  как итог принятого решения </a:t>
            </a:r>
            <a:endParaRPr lang="en-US" dirty="0"/>
          </a:p>
        </p:txBody>
      </p:sp>
      <p:pic>
        <p:nvPicPr>
          <p:cNvPr id="13" name="Content Placeholder 12" descr="nap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0186" y="1844824"/>
            <a:ext cx="3936437" cy="2952328"/>
          </a:xfrm>
        </p:spPr>
      </p:pic>
      <p:sp>
        <p:nvSpPr>
          <p:cNvPr id="14" name="TextBox 13"/>
          <p:cNvSpPr txBox="1"/>
          <p:nvPr/>
        </p:nvSpPr>
        <p:spPr>
          <a:xfrm>
            <a:off x="5436096" y="5229200"/>
            <a:ext cx="28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3"/>
              </a:rPr>
              <a:t>http://www.archives.gov.ge/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/>
              <a:t>Нотариальная палата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752528" cy="4320480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специальная </a:t>
            </a:r>
            <a:r>
              <a:rPr lang="ru-RU" dirty="0"/>
              <a:t>программа полностью обеспечивает конфиденциальность выполненного нотариального действия с вашим участием. Получить информацию о нотариальном акте возможно только лишь при наличии точных нотариальных реквизитов: номер регистрации в электронном реестре и уникальный индивидуальный номер </a:t>
            </a:r>
            <a:endParaRPr lang="en-US" dirty="0"/>
          </a:p>
          <a:p>
            <a:pPr fontAlgn="t"/>
            <a:r>
              <a:rPr lang="en-US" dirty="0"/>
              <a:t> </a:t>
            </a:r>
            <a:r>
              <a:rPr lang="ru-RU" dirty="0" smtClean="0"/>
              <a:t>вы </a:t>
            </a:r>
            <a:r>
              <a:rPr lang="ru-RU" dirty="0"/>
              <a:t>можете заранее запланировать свой визит к нотариусу в онлайн-режиме  </a:t>
            </a:r>
            <a:endParaRPr lang="en-US" dirty="0"/>
          </a:p>
          <a:p>
            <a:pPr fontAlgn="t"/>
            <a:r>
              <a:rPr lang="ru-RU" dirty="0" smtClean="0"/>
              <a:t>если </a:t>
            </a:r>
            <a:r>
              <a:rPr lang="ru-RU" dirty="0"/>
              <a:t>вам нужно удостовериться в подлинности того или иного нотариального документа, при помощи специальной программы, разработанной в нотариальной палате Грузии – вы можете это сделать в онлайн-режиме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6093296"/>
            <a:ext cx="22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</a:t>
            </a:r>
            <a:r>
              <a:rPr lang="ru-RU" dirty="0" smtClean="0"/>
              <a:t>www.notary.ge</a:t>
            </a:r>
            <a:endParaRPr lang="en-US" dirty="0"/>
          </a:p>
        </p:txBody>
      </p:sp>
      <p:pic>
        <p:nvPicPr>
          <p:cNvPr id="7" name="Content Placeholder 6" descr="Notariusta Palat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00808"/>
            <a:ext cx="3219061" cy="2414296"/>
          </a:xfrm>
        </p:spPr>
      </p:pic>
      <p:pic>
        <p:nvPicPr>
          <p:cNvPr id="8" name="Picture 7" descr="konsultacia-inglisuri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84203"/>
            <a:ext cx="3384376" cy="1333029"/>
          </a:xfrm>
          <a:prstGeom prst="rect">
            <a:avLst/>
          </a:prstGeom>
        </p:spPr>
      </p:pic>
      <p:pic>
        <p:nvPicPr>
          <p:cNvPr id="9" name="Picture 8" descr="onlineserv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776899"/>
            <a:ext cx="5312927" cy="892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Министерство </a:t>
            </a:r>
            <a:r>
              <a:rPr lang="ru-RU" dirty="0" smtClean="0"/>
              <a:t>юстиции</a:t>
            </a:r>
            <a:br>
              <a:rPr lang="ru-RU" dirty="0" smtClean="0"/>
            </a:br>
            <a:r>
              <a:rPr lang="ru-RU" i="1" dirty="0" smtClean="0"/>
              <a:t>Нац. </a:t>
            </a:r>
            <a:r>
              <a:rPr lang="ru-RU" i="1" dirty="0"/>
              <a:t>бюро исполнительных органов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20480" cy="36004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/>
              <a:t>вы </a:t>
            </a:r>
            <a:r>
              <a:rPr lang="ru-RU" dirty="0"/>
              <a:t>можете не выходя из офиса или квартиры принять участие и приобрести в онлайн-режиме вынесенные на электронный аукцион объекты и предметы с любой точки земного шара </a:t>
            </a:r>
            <a:endParaRPr lang="en-US" dirty="0"/>
          </a:p>
          <a:p>
            <a:pPr fontAlgn="t"/>
            <a:r>
              <a:rPr lang="ru-RU" dirty="0" smtClean="0"/>
              <a:t>на </a:t>
            </a:r>
            <a:r>
              <a:rPr lang="ru-RU" dirty="0"/>
              <a:t>веб-странице национального бюро исполнительных органов </a:t>
            </a:r>
            <a:r>
              <a:rPr lang="ru-RU" dirty="0" smtClean="0"/>
              <a:t>в </a:t>
            </a:r>
            <a:r>
              <a:rPr lang="ru-RU" dirty="0"/>
              <a:t>разделе реестра должников, можете получить информацию о зарегистрированных там физических и юридических лицах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5661248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http://nbe.gov.ge</a:t>
            </a:r>
            <a:endParaRPr lang="en-US" dirty="0"/>
          </a:p>
        </p:txBody>
      </p:sp>
      <p:pic>
        <p:nvPicPr>
          <p:cNvPr id="13" name="Content Placeholder 12" descr="auto_au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4038600" cy="2190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</a:t>
            </a:r>
            <a:r>
              <a:rPr lang="ru-RU" dirty="0" smtClean="0"/>
              <a:t>финансов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2448" cy="4104456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рассчитайте </a:t>
            </a:r>
            <a:r>
              <a:rPr lang="ru-RU" dirty="0"/>
              <a:t>стоимость растаможки вашего конкретного автомобиля с помощью вычислительной системы веб-сайта министерства 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осуществляйте </a:t>
            </a:r>
            <a:r>
              <a:rPr lang="ru-RU" dirty="0"/>
              <a:t>электронное декларирование в онлайн-режиме, не выходя из квартиры или офиса </a:t>
            </a:r>
            <a:endParaRPr lang="ru-RU" dirty="0" smtClean="0"/>
          </a:p>
          <a:p>
            <a:pPr fontAlgn="t"/>
            <a:r>
              <a:rPr lang="ru-RU" dirty="0" smtClean="0"/>
              <a:t>приобретайте </a:t>
            </a:r>
            <a:r>
              <a:rPr lang="ru-RU" dirty="0"/>
              <a:t>вынесенные министерством финансов на онлайн-аукцион объекты и предметы не выходя из дома или офиса с любой точки </a:t>
            </a:r>
            <a:r>
              <a:rPr lang="ru-RU"/>
              <a:t>земного </a:t>
            </a:r>
            <a:r>
              <a:rPr lang="ru-RU" smtClean="0"/>
              <a:t>шара</a:t>
            </a:r>
          </a:p>
          <a:p>
            <a:pPr fontAlgn="t"/>
            <a:r>
              <a:rPr lang="ru-RU" smtClean="0"/>
              <a:t> </a:t>
            </a:r>
            <a:r>
              <a:rPr lang="ru-RU" dirty="0"/>
              <a:t>вы можете расстаможить почтовую посылку в </a:t>
            </a:r>
            <a:r>
              <a:rPr lang="ru-RU" dirty="0" smtClean="0"/>
              <a:t>онлайн-режиме</a:t>
            </a:r>
            <a:endParaRPr lang="en-US" dirty="0"/>
          </a:p>
        </p:txBody>
      </p:sp>
      <p:pic>
        <p:nvPicPr>
          <p:cNvPr id="8" name="Content Placeholder 7" descr="MO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038600" cy="3027034"/>
          </a:xfrm>
        </p:spPr>
      </p:pic>
      <p:sp>
        <p:nvSpPr>
          <p:cNvPr id="7" name="TextBox 6"/>
          <p:cNvSpPr txBox="1"/>
          <p:nvPr/>
        </p:nvSpPr>
        <p:spPr>
          <a:xfrm>
            <a:off x="5292080" y="4941168"/>
            <a:ext cx="20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http://www.mof.ge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</a:t>
            </a:r>
            <a:r>
              <a:rPr lang="ru-RU" dirty="0" smtClean="0"/>
              <a:t>финансов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2448" cy="3240360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в онлайн режиме можете получить информацию о благотворительных организациях, регистрированных в соответствующем реестре</a:t>
            </a:r>
            <a:endParaRPr lang="en-US" dirty="0" smtClean="0"/>
          </a:p>
          <a:p>
            <a:pPr fontAlgn="t"/>
            <a:r>
              <a:rPr lang="ru-RU" dirty="0" smtClean="0"/>
              <a:t>система дает  возможность в электронной форме высчитать коэффициенты налогообложения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861048"/>
            <a:ext cx="254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https://www.eauction.ge</a:t>
            </a:r>
            <a:endParaRPr lang="en-US" dirty="0"/>
          </a:p>
        </p:txBody>
      </p:sp>
      <p:pic>
        <p:nvPicPr>
          <p:cNvPr id="9" name="Content Placeholder 8" descr="news_bann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038600" cy="2179462"/>
          </a:xfrm>
        </p:spPr>
      </p:pic>
      <p:pic>
        <p:nvPicPr>
          <p:cNvPr id="10" name="Picture 9" descr="14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09120"/>
            <a:ext cx="2363015" cy="1767183"/>
          </a:xfrm>
          <a:prstGeom prst="rect">
            <a:avLst/>
          </a:prstGeom>
        </p:spPr>
      </p:pic>
      <p:pic>
        <p:nvPicPr>
          <p:cNvPr id="11" name="Picture 10" descr="1289990897_6658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509120"/>
            <a:ext cx="2401789" cy="175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внутренних </a:t>
            </a:r>
            <a:r>
              <a:rPr lang="ru-RU" dirty="0" smtClean="0"/>
              <a:t>дел</a:t>
            </a:r>
            <a:endParaRPr lang="en-US" dirty="0"/>
          </a:p>
        </p:txBody>
      </p:sp>
      <p:pic>
        <p:nvPicPr>
          <p:cNvPr id="8" name="Content Placeholder 7" descr="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6120679" cy="4590509"/>
          </a:xfrm>
        </p:spPr>
      </p:pic>
      <p:sp>
        <p:nvSpPr>
          <p:cNvPr id="7" name="TextBox 6"/>
          <p:cNvSpPr txBox="1"/>
          <p:nvPr/>
        </p:nvSpPr>
        <p:spPr>
          <a:xfrm>
            <a:off x="3275856" y="6021288"/>
            <a:ext cx="229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http://www.police.ge/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Интернет перестал быть </a:t>
            </a:r>
            <a:r>
              <a:rPr lang="ru-RU" dirty="0" smtClean="0"/>
              <a:t>лишь развлечением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Политические</a:t>
            </a:r>
            <a:r>
              <a:rPr lang="ru-RU" dirty="0"/>
              <a:t>, экономические и ментальные реформы произведенные в стране – одной из основных задач взаимодействия общества и государства, провозгласили доведение до минимума взаимоотношений граждан с представителями чиновничье-бюрократического аппарата правительственных и государственных учреждений. И главным образом – в сфере получения всевозможных документов, необходимой информации и фиксации изменения своего имущественного или гражданского состояния</a:t>
            </a:r>
            <a:endParaRPr lang="en-US" dirty="0"/>
          </a:p>
        </p:txBody>
      </p:sp>
      <p:pic>
        <p:nvPicPr>
          <p:cNvPr id="9" name="Content Placeholder 8" descr="слайд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6871"/>
            <a:ext cx="4038600" cy="3032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внутренних </a:t>
            </a:r>
            <a:r>
              <a:rPr lang="ru-RU" dirty="0" smtClean="0"/>
              <a:t>дел</a:t>
            </a:r>
            <a:endParaRPr lang="en-US" dirty="0"/>
          </a:p>
        </p:txBody>
      </p:sp>
      <p:pic>
        <p:nvPicPr>
          <p:cNvPr id="9" name="Content Placeholder 8" descr="MI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124744"/>
            <a:ext cx="2286000" cy="153009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4752528" cy="4525963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/>
              <a:t>вы можете в онлайн-режиме ознакомиться с билетами по теоретическому курсу экзамена на водительские права</a:t>
            </a:r>
            <a:endParaRPr lang="en-US" dirty="0" smtClean="0"/>
          </a:p>
          <a:p>
            <a:pPr fontAlgn="t"/>
            <a:r>
              <a:rPr lang="ru-RU" dirty="0" smtClean="0"/>
              <a:t> не выходя из дома вы можете забронировать желательные для вас автомобильные номерные знаки </a:t>
            </a:r>
            <a:endParaRPr lang="en-US" dirty="0" smtClean="0"/>
          </a:p>
          <a:p>
            <a:pPr fontAlgn="t"/>
            <a:r>
              <a:rPr lang="ru-RU" dirty="0" smtClean="0"/>
              <a:t>в онлайн режиме можете продлить срок действия временных транзитных автомобильных номерных знаков</a:t>
            </a:r>
            <a:endParaRPr lang="en-US" dirty="0" smtClean="0"/>
          </a:p>
          <a:p>
            <a:pPr fontAlgn="t"/>
            <a:r>
              <a:rPr lang="ru-RU" dirty="0" smtClean="0"/>
              <a:t>в онлайн режиме можете оплатить штрафы, за нарушение правил дорожного движения, зафиксированные патрульной службой. Вы также можете просмотреть весь список штрафов, о которых возможно уже и забыли.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6731_1177367030991_1132570258_1218513_15287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571750" cy="1714500"/>
          </a:xfrm>
          <a:prstGeom prst="rect">
            <a:avLst/>
          </a:prstGeom>
        </p:spPr>
      </p:pic>
      <p:pic>
        <p:nvPicPr>
          <p:cNvPr id="12" name="Picture 11" descr="49_532_761855_CRAM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869160"/>
            <a:ext cx="2151777" cy="1613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5816" y="6165304"/>
            <a:ext cx="31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http://saagento.security.gov.ge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t"/>
            <a:r>
              <a:rPr lang="ru-RU" dirty="0"/>
              <a:t>Министерство образования и </a:t>
            </a:r>
            <a:r>
              <a:rPr lang="ru-RU" dirty="0" smtClean="0"/>
              <a:t>науки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538736" cy="370100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веб странице министерства, вы можете ознакомиться с виртуальными лабораториями, учебно-познавательной информацией, различными интеллектуальными играми, электронной библиотекой, информацией о новейших технологиях и новшествах в сфере образования</a:t>
            </a:r>
            <a:endParaRPr lang="en-US" dirty="0"/>
          </a:p>
        </p:txBody>
      </p:sp>
      <p:pic>
        <p:nvPicPr>
          <p:cNvPr id="14" name="Content Placeholder 13" descr="MIA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31262" cy="2952328"/>
          </a:xfrm>
        </p:spPr>
      </p:pic>
      <p:sp>
        <p:nvSpPr>
          <p:cNvPr id="7" name="TextBox 6"/>
          <p:cNvSpPr txBox="1"/>
          <p:nvPr/>
        </p:nvSpPr>
        <p:spPr>
          <a:xfrm>
            <a:off x="4932040" y="5157192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http://www.mes.gov.ge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t"/>
            <a:r>
              <a:rPr lang="ru-RU" dirty="0" smtClean="0"/>
              <a:t>Министерство образования </a:t>
            </a:r>
            <a:r>
              <a:rPr lang="ru-RU" dirty="0"/>
              <a:t>и </a:t>
            </a:r>
            <a:r>
              <a:rPr lang="ru-RU" dirty="0" smtClean="0"/>
              <a:t>науки</a:t>
            </a:r>
            <a:r>
              <a:rPr lang="ru-RU" i="1" dirty="0"/>
              <a:t> </a:t>
            </a:r>
            <a:r>
              <a:rPr lang="ru-RU" i="1" dirty="0" smtClean="0"/>
              <a:t>Нац. </a:t>
            </a:r>
            <a:r>
              <a:rPr lang="ru-RU" i="1" dirty="0"/>
              <a:t>экзаменационный центр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464496" cy="4032448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/>
              <a:t>если вы абитуриент, национальный экзаменационный центр дает вам возможность пройти экзаменационную регистрацию в онлайн режиме с любой точки в предварительно указанные сроки 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вы </a:t>
            </a:r>
            <a:r>
              <a:rPr lang="ru-RU" dirty="0"/>
              <a:t>можете оплатить тариф обслуживания национального экзаменационного центра не выходя из дома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на </a:t>
            </a:r>
            <a:r>
              <a:rPr lang="ru-RU" dirty="0"/>
              <a:t>веб странице национального экзаменационного центра вы можете ознакомиться с результатами экзаменов. Для этого необходимо ввести: имя, фамилию, личный и идентификационный номера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4941168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http://www.naec.ge</a:t>
            </a:r>
            <a:endParaRPr lang="en-US" dirty="0"/>
          </a:p>
        </p:txBody>
      </p:sp>
      <p:pic>
        <p:nvPicPr>
          <p:cNvPr id="8" name="Content Placeholder 7" descr="E03803E0-F352-4E0C-A127-84F4709A7559_mw800_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610744" cy="2708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Мэрия Тбилиси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29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/>
              <a:t>вы можете зарегистрировать заявку в архитектурную службу в электронной форме и заранее просматривать эскизные проекты в онлайн режиме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после </a:t>
            </a:r>
            <a:r>
              <a:rPr lang="ru-RU" dirty="0"/>
              <a:t>соответствующей регистрации, вы можете в онлайн режиме не выходя из дома определить  т.н. красные линии вашего жилого корпуса, получить заверенный эскизный проект земельного участка и его границ</a:t>
            </a:r>
            <a:endParaRPr lang="en-US" dirty="0"/>
          </a:p>
        </p:txBody>
      </p:sp>
      <p:pic>
        <p:nvPicPr>
          <p:cNvPr id="7" name="Content Placeholder 6" descr="4abf56e2e3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038600" cy="2580918"/>
          </a:xfrm>
        </p:spPr>
      </p:pic>
      <p:sp>
        <p:nvSpPr>
          <p:cNvPr id="6" name="TextBox 5"/>
          <p:cNvSpPr txBox="1"/>
          <p:nvPr/>
        </p:nvSpPr>
        <p:spPr>
          <a:xfrm>
            <a:off x="3779912" y="6309320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http://new.tbilisi.gov.ge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Мэрия Тбилиси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277071"/>
          </a:xfrm>
        </p:spPr>
        <p:txBody>
          <a:bodyPr>
            <a:normAutofit fontScale="47500" lnSpcReduction="20000"/>
          </a:bodyPr>
          <a:lstStyle/>
          <a:p>
            <a:pPr fontAlgn="t"/>
            <a:r>
              <a:rPr lang="ru-RU" sz="3800" dirty="0" smtClean="0"/>
              <a:t>вы </a:t>
            </a:r>
            <a:r>
              <a:rPr lang="ru-RU" sz="3800" dirty="0"/>
              <a:t>можете зарегистрировать первую стадию начала строительных работ в онлайн режиме, не отходя от монитора</a:t>
            </a:r>
            <a:endParaRPr lang="en-US" sz="3800" dirty="0"/>
          </a:p>
          <a:p>
            <a:pPr fontAlgn="t"/>
            <a:r>
              <a:rPr lang="ru-RU" sz="3800" dirty="0"/>
              <a:t> </a:t>
            </a:r>
            <a:r>
              <a:rPr lang="ru-RU" sz="3800" dirty="0" smtClean="0"/>
              <a:t>зарегистрируйтесь </a:t>
            </a:r>
            <a:r>
              <a:rPr lang="ru-RU" sz="3800" dirty="0"/>
              <a:t>и определите необходимость разрешения на строительные работы на малых объектах не выходя из дома</a:t>
            </a:r>
            <a:endParaRPr lang="en-US" sz="3800" dirty="0"/>
          </a:p>
          <a:p>
            <a:pPr fontAlgn="t"/>
            <a:r>
              <a:rPr lang="ru-RU" sz="3800" dirty="0"/>
              <a:t> </a:t>
            </a:r>
            <a:r>
              <a:rPr lang="ru-RU" sz="3800" dirty="0" smtClean="0"/>
              <a:t>пройдите </a:t>
            </a:r>
            <a:r>
              <a:rPr lang="ru-RU" sz="3800" dirty="0"/>
              <a:t>регистрацию и определите параметры градостроительства в онлайн </a:t>
            </a:r>
            <a:r>
              <a:rPr lang="ru-RU" sz="3800" dirty="0" smtClean="0"/>
              <a:t>режиме</a:t>
            </a:r>
          </a:p>
          <a:p>
            <a:pPr fontAlgn="t"/>
            <a:r>
              <a:rPr lang="ru-RU" sz="3800" dirty="0" smtClean="0"/>
              <a:t>после несложной процедуры регистрации вы имеете возможность в онлайн режиме принимать участие в аукционах, устраиваемых агентством управления имуществом городского муниципалитета</a:t>
            </a:r>
            <a:endParaRPr lang="en-US" sz="3800" dirty="0" smtClean="0"/>
          </a:p>
          <a:p>
            <a:pPr fontAlgn="t"/>
            <a:endParaRPr lang="en-US" dirty="0"/>
          </a:p>
        </p:txBody>
      </p:sp>
      <p:pic>
        <p:nvPicPr>
          <p:cNvPr id="9" name="Content Placeholder 8" descr="MIA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3744416" cy="2837566"/>
          </a:xfrm>
        </p:spPr>
      </p:pic>
      <p:sp>
        <p:nvSpPr>
          <p:cNvPr id="10" name="TextBox 9"/>
          <p:cNvSpPr txBox="1"/>
          <p:nvPr/>
        </p:nvSpPr>
        <p:spPr>
          <a:xfrm>
            <a:off x="1331640" y="5733256"/>
            <a:ext cx="272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http://auction.tbilisi.gov.ge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Мэрия Тбилиси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205064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на </a:t>
            </a:r>
            <a:r>
              <a:rPr lang="ru-RU" dirty="0"/>
              <a:t>карте агентства вы можете обозначить границы свободного земельного участка и направить в электронном виде заявку на его приобретение или аренду </a:t>
            </a:r>
            <a:endParaRPr lang="en-US" dirty="0"/>
          </a:p>
          <a:p>
            <a:pPr fontAlgn="t"/>
            <a:r>
              <a:rPr lang="ru-RU" dirty="0"/>
              <a:t> </a:t>
            </a:r>
            <a:r>
              <a:rPr lang="ru-RU" dirty="0" smtClean="0"/>
              <a:t>транспортная </a:t>
            </a:r>
            <a:r>
              <a:rPr lang="ru-RU" dirty="0"/>
              <a:t>муниципальная служба дает возможность через интернет оплатить штраф за безбилетный проезд в городском транспорте</a:t>
            </a:r>
            <a:endParaRPr lang="en-US" dirty="0"/>
          </a:p>
        </p:txBody>
      </p:sp>
      <p:pic>
        <p:nvPicPr>
          <p:cNvPr id="9" name="Content Placeholder 8" descr="7718_phot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419349" cy="3849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Бюро публичной службы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552" y="4797152"/>
            <a:ext cx="8363272" cy="1396751"/>
          </a:xfrm>
        </p:spPr>
        <p:txBody>
          <a:bodyPr>
            <a:normAutofit/>
          </a:bodyPr>
          <a:lstStyle/>
          <a:p>
            <a:pPr fontAlgn="t"/>
            <a:r>
              <a:rPr lang="ru-RU" dirty="0"/>
              <a:t>на веб странице бюро вы имеете возможность найти имущественную декларацию того или иного должностного лица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6093296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http://www.csb.gov.ge</a:t>
            </a:r>
            <a:endParaRPr lang="en-US" dirty="0"/>
          </a:p>
        </p:txBody>
      </p:sp>
      <p:pic>
        <p:nvPicPr>
          <p:cNvPr id="9" name="Content Placeholder 8" descr="internet_government_e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556792"/>
            <a:ext cx="5262736" cy="1408108"/>
          </a:xfrm>
        </p:spPr>
      </p:pic>
      <p:pic>
        <p:nvPicPr>
          <p:cNvPr id="10" name="Picture 9" descr="banner5-6-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12976"/>
            <a:ext cx="4013245" cy="1368152"/>
          </a:xfrm>
          <a:prstGeom prst="rect">
            <a:avLst/>
          </a:prstGeom>
        </p:spPr>
      </p:pic>
      <p:pic>
        <p:nvPicPr>
          <p:cNvPr id="12" name="Picture 11" descr="b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44824"/>
            <a:ext cx="2794637" cy="952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Центральная избирательная комиссия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4869160"/>
            <a:ext cx="8219256" cy="1008112"/>
          </a:xfrm>
        </p:spPr>
        <p:txBody>
          <a:bodyPr>
            <a:normAutofit/>
          </a:bodyPr>
          <a:lstStyle/>
          <a:p>
            <a:pPr fontAlgn="t"/>
            <a:r>
              <a:rPr lang="ru-RU" dirty="0"/>
              <a:t>избиратели могут перепроверить данные о себе в списках центральной избирательной комиссии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6093296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http://www.cec.gov.ge</a:t>
            </a:r>
            <a:endParaRPr lang="en-US" dirty="0"/>
          </a:p>
        </p:txBody>
      </p:sp>
      <p:pic>
        <p:nvPicPr>
          <p:cNvPr id="11" name="Content Placeholder 10" descr="phpThumb_generated_thumbnai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3058165" cy="2016224"/>
          </a:xfrm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4175956" cy="278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Государство решило играть в свои «интернет-игры»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 правительстве Грузии был создан своеобразный электронный его «аватар» (т.н. «электронное правительство»)  - который объединил в себе основную информацию об иновациях интернет-сервиса в сфере обслуживания населения и необходимые веб-адреса, по которым в режиме онлайн стало возможным максимальное сбережение сил, времени и финансов заинтересованных лиц  для достижения своей конкретной цели.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слайд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0562"/>
            <a:ext cx="4038600" cy="2685239"/>
          </a:xfrm>
        </p:spPr>
      </p:pic>
      <p:sp>
        <p:nvSpPr>
          <p:cNvPr id="7" name="TextBox 6"/>
          <p:cNvSpPr txBox="1"/>
          <p:nvPr/>
        </p:nvSpPr>
        <p:spPr>
          <a:xfrm>
            <a:off x="5220072" y="5661248"/>
            <a:ext cx="29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http://www.e-government.ge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Государство решило играть в свои «интернет-игры»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какой то отрезок времени даже возникла угроза того, что нововведения правительства, связанные с интернет-обслуживанием населения могли какое то время влачить бремя «мертворожденных детей», при отсутствии спроса на услуги в силу технических проблем, связанных с их осуществлением.</a:t>
            </a:r>
            <a:endParaRPr lang="en-US" dirty="0"/>
          </a:p>
          <a:p>
            <a:r>
              <a:rPr lang="ru-RU" dirty="0"/>
              <a:t>А проблем было  как минимум три: отсутствие должной интернет инфраструктуры, слабый интернет-образовательный ценз населения и ментальная привычка, отчасти подкрепленная традиционным грузинским консерватизмом по отношению к иновациям.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слайд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0562"/>
            <a:ext cx="4038600" cy="2685239"/>
          </a:xfrm>
        </p:spPr>
      </p:pic>
      <p:sp>
        <p:nvSpPr>
          <p:cNvPr id="7" name="TextBox 6"/>
          <p:cNvSpPr txBox="1"/>
          <p:nvPr/>
        </p:nvSpPr>
        <p:spPr>
          <a:xfrm>
            <a:off x="5220072" y="5661248"/>
            <a:ext cx="29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http://www.e-government.ge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Осуществлению </a:t>
            </a:r>
            <a:r>
              <a:rPr lang="ru-RU" dirty="0" smtClean="0"/>
              <a:t>планов </a:t>
            </a:r>
            <a:r>
              <a:rPr lang="ru-RU" dirty="0"/>
              <a:t>правительства нужны </a:t>
            </a:r>
            <a:r>
              <a:rPr lang="ru-RU" dirty="0" smtClean="0"/>
              <a:t>исполнители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Первую проблему оказалось решить проще остальных. На сегодняшний день пользователи интернета в Грузии, практически в любой её точке, имеют возможность участвовать в мировой виртуальной жизни. Основным, самым дешевым и высокоскоростным видом интернета остается оптический, который предлагают населению страны два гранда в этой области, фирмы </a:t>
            </a:r>
            <a:r>
              <a:rPr lang="ru-RU" b="1" dirty="0"/>
              <a:t>«Кауказус онлайн</a:t>
            </a:r>
            <a:r>
              <a:rPr lang="ru-RU" b="1" dirty="0" smtClean="0"/>
              <a:t>» </a:t>
            </a:r>
            <a:r>
              <a:rPr lang="ru-RU" dirty="0"/>
              <a:t>и </a:t>
            </a:r>
            <a:r>
              <a:rPr lang="ru-RU" b="1" dirty="0"/>
              <a:t>«</a:t>
            </a:r>
            <a:r>
              <a:rPr lang="ru-RU" b="1" dirty="0" smtClean="0"/>
              <a:t>Силкнет». </a:t>
            </a:r>
            <a:r>
              <a:rPr lang="ru-RU" dirty="0"/>
              <a:t>При этом "Силкнет" занимает </a:t>
            </a:r>
            <a:r>
              <a:rPr lang="ru-RU" dirty="0" smtClean="0"/>
              <a:t>44% </a:t>
            </a:r>
            <a:r>
              <a:rPr lang="ru-RU" dirty="0"/>
              <a:t>рынка, а "Кавкасус" контролирует </a:t>
            </a:r>
            <a:r>
              <a:rPr lang="ru-RU" dirty="0" smtClean="0"/>
              <a:t>31% </a:t>
            </a:r>
            <a:r>
              <a:rPr lang="ru-RU" dirty="0"/>
              <a:t>рынка.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слайд 5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750568" cy="2285114"/>
          </a:xfrm>
        </p:spPr>
      </p:pic>
      <p:pic>
        <p:nvPicPr>
          <p:cNvPr id="7" name="Picture 6" descr="Слайд 5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Где именно мы в мире интернета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5122912" cy="46085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 скорости Интернет-трафика Грузия занимает 51 место в мире, а в регионе - первое. Несмотря на это, потребители жалуются на скорость Интернета, и требуют снизить установленные компаниями тарифы. Отреагировать на это просят Регулирующую Коммуникации Комиссию.</a:t>
            </a:r>
            <a:endParaRPr lang="en-US" dirty="0"/>
          </a:p>
          <a:p>
            <a:r>
              <a:rPr lang="ru-RU" dirty="0"/>
              <a:t>Между тем, цену на поставки Интернета устанавливают компании, и регулирующая комиссия в это не вмешивается. Единственное, чему обязывает регулирующая комиссия Интернет-провайдеров, это иметь собственную веб-страницу, где будут размещены предложенные пакеты и их стоимость . </a:t>
            </a:r>
            <a:endParaRPr lang="en-US" dirty="0"/>
          </a:p>
        </p:txBody>
      </p:sp>
      <p:pic>
        <p:nvPicPr>
          <p:cNvPr id="6" name="Content Placeholder 5" descr="Слайд 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484784"/>
            <a:ext cx="3119317" cy="2290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Скорость и цена вопроса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147248" cy="22651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 "NET индексу" средняя скорость Интернета в Грузии 6.77 мб/сек. (Рейтинг создан на основании тестирования IP адресов пользователей со 2 августа 2008 года по 2 февраля 2011 года). </a:t>
            </a:r>
            <a:endParaRPr lang="en-US" dirty="0"/>
          </a:p>
          <a:p>
            <a:r>
              <a:rPr lang="ru-RU" dirty="0"/>
              <a:t>Скорость Интернета и тариф в Грузии примерно следующие: средняя скорость в рамках 5-10 мб/сек, а тариф за 1 мб/сек колеблется в рамках 5-10 долларов. Например, для того, чтобы стать абонентом Интернета "Силкнет", надо иметь фиксированный или бескабельный телефон той же компании. </a:t>
            </a:r>
            <a:endParaRPr lang="en-US" dirty="0"/>
          </a:p>
        </p:txBody>
      </p:sp>
      <p:pic>
        <p:nvPicPr>
          <p:cNvPr id="6" name="Content Placeholder 5" descr="2_132818634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5" y="3429000"/>
            <a:ext cx="8136904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ли быстрее и дешевле?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3861048"/>
            <a:ext cx="8352928" cy="23762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Тем временем, пакеты выглядят таким образом: 1 мегабит Интернета "Силкнет" стоит 10 долларов, 2 мегабита -15 долларов, 3 мегабита -20 долларов, 4 мегабита- 25 долларов, 6 мегабита- 30 долларов, 8 мегабит- 35 долларов.</a:t>
            </a:r>
            <a:endParaRPr lang="en-US" dirty="0"/>
          </a:p>
          <a:p>
            <a:r>
              <a:rPr lang="ru-RU" dirty="0"/>
              <a:t>Относительно "Силк-Интернета" (</a:t>
            </a:r>
            <a:r>
              <a:rPr lang="ru-RU" dirty="0" smtClean="0"/>
              <a:t>оптико-волоконный), </a:t>
            </a:r>
            <a:r>
              <a:rPr lang="ru-RU" dirty="0"/>
              <a:t>в данном случае скорость высокая, однако и ежемесячный платеж соответствует скорости. Например, 4 мегабит стоят 16 долларов, 8 мегабит-24 доллара, 16 мегабит-28 доллара, а для получения максимальной скорости- 21 мегабит вам придется заплатить  43 доллара </a:t>
            </a:r>
            <a:endParaRPr lang="en-US" dirty="0"/>
          </a:p>
        </p:txBody>
      </p:sp>
      <p:pic>
        <p:nvPicPr>
          <p:cNvPr id="6" name="Content Placeholder 5" descr="internet_eng_13160768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262736" cy="2639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1950</Words>
  <Application>Microsoft Office PowerPoint</Application>
  <PresentationFormat>Экран (4:3)</PresentationFormat>
  <Paragraphs>126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Роль интернета в оси  «общество – государство»:  решения, проблемы и  перспективы развития</vt:lpstr>
      <vt:lpstr>Когда всё «завертелось»</vt:lpstr>
      <vt:lpstr>Интернет перестал быть лишь развлечением</vt:lpstr>
      <vt:lpstr>Государство решило играть в свои «интернет-игры»</vt:lpstr>
      <vt:lpstr>Государство решило играть в свои «интернет-игры»</vt:lpstr>
      <vt:lpstr>Осуществлению планов правительства нужны исполнители</vt:lpstr>
      <vt:lpstr>Где именно мы в мире интернета?</vt:lpstr>
      <vt:lpstr>Скорость и цена вопроса</vt:lpstr>
      <vt:lpstr>Есть ли быстрее и дешевле?</vt:lpstr>
      <vt:lpstr>Впрочем, всегда должен быть выбор</vt:lpstr>
      <vt:lpstr>Интернет для Робинзона и Пятницы</vt:lpstr>
      <vt:lpstr>Бесплатные курсы обучения</vt:lpstr>
      <vt:lpstr>Первые школьные шаги – через интернет</vt:lpstr>
      <vt:lpstr>Интернет - во все школы</vt:lpstr>
      <vt:lpstr>Президент – главный интернетчик страны</vt:lpstr>
      <vt:lpstr>Интернетофобия</vt:lpstr>
      <vt:lpstr>А что собственно предлагают?</vt:lpstr>
      <vt:lpstr>Министерство юстиции Служба гражданского реестра</vt:lpstr>
      <vt:lpstr>Министерство юстиции Служба гражданского реестра</vt:lpstr>
      <vt:lpstr>Министерство юстиции Служба гражданского реестра</vt:lpstr>
      <vt:lpstr>Министерство юстиции Служба гражданского реестра</vt:lpstr>
      <vt:lpstr>Министерство юстиции Служба гражданского реестра</vt:lpstr>
      <vt:lpstr>Министерство юстиции Публичный реестр</vt:lpstr>
      <vt:lpstr>Министерство юстиции Публичный реестр</vt:lpstr>
      <vt:lpstr>Министерство юстиции Нотариальная палата</vt:lpstr>
      <vt:lpstr>Министерство юстиции Нац. бюро исполнительных органов</vt:lpstr>
      <vt:lpstr>Министерство финансов</vt:lpstr>
      <vt:lpstr>Министерство финансов</vt:lpstr>
      <vt:lpstr>Министерство внутренних дел</vt:lpstr>
      <vt:lpstr>Министерство внутренних дел</vt:lpstr>
      <vt:lpstr>Министерство образования и науки</vt:lpstr>
      <vt:lpstr>Министерство образования и науки Нац. экзаменационный центр</vt:lpstr>
      <vt:lpstr>Мэрия Тбилиси</vt:lpstr>
      <vt:lpstr>Мэрия Тбилиси</vt:lpstr>
      <vt:lpstr>Мэрия Тбилиси</vt:lpstr>
      <vt:lpstr>Бюро публичной службы</vt:lpstr>
      <vt:lpstr>Центральная избирательная комиссия</vt:lpstr>
      <vt:lpstr>Благодарю за внимание!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интернета в оси  "грузинское общество - государство":  решения, проблемы и  перспективы развития</dc:title>
  <dc:creator>Dimitri Kipiani, PhD</dc:creator>
  <cp:lastModifiedBy>valya</cp:lastModifiedBy>
  <cp:revision>48</cp:revision>
  <dcterms:created xsi:type="dcterms:W3CDTF">2012-05-14T16:58:01Z</dcterms:created>
  <dcterms:modified xsi:type="dcterms:W3CDTF">2012-05-22T12:33:31Z</dcterms:modified>
</cp:coreProperties>
</file>