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7" r:id="rId4"/>
    <p:sldId id="268" r:id="rId5"/>
    <p:sldId id="266" r:id="rId6"/>
    <p:sldId id="298" r:id="rId7"/>
    <p:sldId id="292" r:id="rId8"/>
    <p:sldId id="275" r:id="rId9"/>
    <p:sldId id="286" r:id="rId10"/>
    <p:sldId id="293" r:id="rId11"/>
    <p:sldId id="294" r:id="rId12"/>
    <p:sldId id="285" r:id="rId13"/>
    <p:sldId id="278" r:id="rId14"/>
    <p:sldId id="297" r:id="rId15"/>
    <p:sldId id="295" r:id="rId16"/>
    <p:sldId id="291" r:id="rId17"/>
    <p:sldId id="296" r:id="rId18"/>
    <p:sldId id="288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1D1C6"/>
    <a:srgbClr val="F4D888"/>
    <a:srgbClr val="000000"/>
    <a:srgbClr val="FFCC81"/>
    <a:srgbClr val="3BBBAC"/>
    <a:srgbClr val="CAEEEA"/>
    <a:srgbClr val="CC99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988" autoAdjust="0"/>
  </p:normalViewPr>
  <p:slideViewPr>
    <p:cSldViewPr snapToGrid="0">
      <p:cViewPr>
        <p:scale>
          <a:sx n="90" d="100"/>
          <a:sy n="90" d="100"/>
        </p:scale>
        <p:origin x="-594" y="-29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ctld.uz\&#1050;&#1074;&#1072;&#1088;&#1090;&#1072;&#1083;&#1100;&#1085;&#1072;&#1103;%20&#1089;&#1090;&#1072;&#1090;&#1080;&#1089;&#1090;&#1080;&#1082;&#1072;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8055555555555564E-2"/>
          <c:y val="1.6843635360493596E-2"/>
          <c:w val="0.96944444444444478"/>
          <c:h val="0.71742007041359634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</c:dLbls>
          <c:cat>
            <c:strRef>
              <c:f>Лист1!$A$1:$Y$1</c:f>
              <c:strCache>
                <c:ptCount val="25"/>
                <c:pt idx="0">
                  <c:v>1 кв. 2006</c:v>
                </c:pt>
                <c:pt idx="1">
                  <c:v>2 кв. 2006</c:v>
                </c:pt>
                <c:pt idx="2">
                  <c:v>3 кв. 2006</c:v>
                </c:pt>
                <c:pt idx="3">
                  <c:v>4 кв. 2006</c:v>
                </c:pt>
                <c:pt idx="4">
                  <c:v>1 кв. 2007</c:v>
                </c:pt>
                <c:pt idx="5">
                  <c:v>2 кв. 2007</c:v>
                </c:pt>
                <c:pt idx="6">
                  <c:v>3 кв. 2007</c:v>
                </c:pt>
                <c:pt idx="7">
                  <c:v>4 кв. 2007</c:v>
                </c:pt>
                <c:pt idx="8">
                  <c:v>1 кв. 2008</c:v>
                </c:pt>
                <c:pt idx="9">
                  <c:v>2 кв. 2008</c:v>
                </c:pt>
                <c:pt idx="10">
                  <c:v>3 кв. 2008</c:v>
                </c:pt>
                <c:pt idx="11">
                  <c:v>4 кв. 2008</c:v>
                </c:pt>
                <c:pt idx="12">
                  <c:v>1 кв. 2009</c:v>
                </c:pt>
                <c:pt idx="13">
                  <c:v>2 кв. 2009</c:v>
                </c:pt>
                <c:pt idx="14">
                  <c:v>3 кв. 2009</c:v>
                </c:pt>
                <c:pt idx="15">
                  <c:v>4 кв. 2009 </c:v>
                </c:pt>
                <c:pt idx="16">
                  <c:v>1 кв. 2010</c:v>
                </c:pt>
                <c:pt idx="17">
                  <c:v>2 кв. 2010</c:v>
                </c:pt>
                <c:pt idx="18">
                  <c:v>3 кв. 2010</c:v>
                </c:pt>
                <c:pt idx="19">
                  <c:v>4 кв. 2010</c:v>
                </c:pt>
                <c:pt idx="20">
                  <c:v>1 кв. 2011</c:v>
                </c:pt>
                <c:pt idx="21">
                  <c:v>2 кв. 2011</c:v>
                </c:pt>
                <c:pt idx="22">
                  <c:v>3 кв. 2011</c:v>
                </c:pt>
                <c:pt idx="23">
                  <c:v>4 кв. 2011</c:v>
                </c:pt>
                <c:pt idx="24">
                  <c:v>1 кв. 2012</c:v>
                </c:pt>
              </c:strCache>
            </c:strRef>
          </c:cat>
          <c:val>
            <c:numRef>
              <c:f>Лист1!$A$2:$Y$2</c:f>
              <c:numCache>
                <c:formatCode>General</c:formatCode>
                <c:ptCount val="25"/>
                <c:pt idx="0">
                  <c:v>2887</c:v>
                </c:pt>
                <c:pt idx="1">
                  <c:v>2811</c:v>
                </c:pt>
                <c:pt idx="2">
                  <c:v>3137</c:v>
                </c:pt>
                <c:pt idx="3">
                  <c:v>3621</c:v>
                </c:pt>
                <c:pt idx="4">
                  <c:v>4106</c:v>
                </c:pt>
                <c:pt idx="5">
                  <c:v>4559</c:v>
                </c:pt>
                <c:pt idx="6">
                  <c:v>5056</c:v>
                </c:pt>
                <c:pt idx="7">
                  <c:v>5767</c:v>
                </c:pt>
                <c:pt idx="8">
                  <c:v>6296</c:v>
                </c:pt>
                <c:pt idx="9">
                  <c:v>6855</c:v>
                </c:pt>
                <c:pt idx="10">
                  <c:v>7228</c:v>
                </c:pt>
                <c:pt idx="11">
                  <c:v>7595</c:v>
                </c:pt>
                <c:pt idx="12">
                  <c:v>8003</c:v>
                </c:pt>
                <c:pt idx="13">
                  <c:v>8515</c:v>
                </c:pt>
                <c:pt idx="14">
                  <c:v>9023</c:v>
                </c:pt>
                <c:pt idx="15">
                  <c:v>9550</c:v>
                </c:pt>
                <c:pt idx="16">
                  <c:v>10158</c:v>
                </c:pt>
                <c:pt idx="17">
                  <c:v>10515</c:v>
                </c:pt>
                <c:pt idx="18">
                  <c:v>10667</c:v>
                </c:pt>
                <c:pt idx="19">
                  <c:v>11088</c:v>
                </c:pt>
                <c:pt idx="20">
                  <c:v>11691</c:v>
                </c:pt>
                <c:pt idx="21">
                  <c:v>12284</c:v>
                </c:pt>
                <c:pt idx="22">
                  <c:v>12826</c:v>
                </c:pt>
                <c:pt idx="23">
                  <c:v>13438</c:v>
                </c:pt>
                <c:pt idx="24">
                  <c:v>14088</c:v>
                </c:pt>
              </c:numCache>
            </c:numRef>
          </c:val>
        </c:ser>
        <c:axId val="97124736"/>
        <c:axId val="97126272"/>
      </c:barChart>
      <c:catAx>
        <c:axId val="97124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97126272"/>
        <c:crosses val="autoZero"/>
        <c:auto val="1"/>
        <c:lblAlgn val="ctr"/>
        <c:lblOffset val="100"/>
      </c:catAx>
      <c:valAx>
        <c:axId val="97126272"/>
        <c:scaling>
          <c:orientation val="minMax"/>
        </c:scaling>
        <c:delete val="1"/>
        <c:axPos val="l"/>
        <c:numFmt formatCode="General" sourceLinked="1"/>
        <c:tickLblPos val="none"/>
        <c:crossAx val="97124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Arila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920DA-6D67-4F0B-9595-E60242F97134}" type="doc">
      <dgm:prSet loTypeId="urn:microsoft.com/office/officeart/2005/8/layout/arrow6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1713A48-E226-4792-BD3B-9571FFD99FBB}">
      <dgm:prSet phldrT="[Текст]"/>
      <dgm:spPr/>
      <dgm:t>
        <a:bodyPr/>
        <a:lstStyle/>
        <a:p>
          <a:r>
            <a:rPr lang="ru-RU" dirty="0" smtClean="0"/>
            <a:t>Отправка СМС</a:t>
          </a:r>
          <a:endParaRPr lang="ru-RU" dirty="0"/>
        </a:p>
      </dgm:t>
    </dgm:pt>
    <dgm:pt modelId="{6C2A06F0-299E-4370-8D77-EAB8F7BD9E02}" type="parTrans" cxnId="{945FA3CB-35FA-46F5-8071-49B51D56FFDA}">
      <dgm:prSet/>
      <dgm:spPr/>
      <dgm:t>
        <a:bodyPr/>
        <a:lstStyle/>
        <a:p>
          <a:endParaRPr lang="ru-RU"/>
        </a:p>
      </dgm:t>
    </dgm:pt>
    <dgm:pt modelId="{A2409185-C0D4-4BA6-B70C-39175ADC71DB}" type="sibTrans" cxnId="{945FA3CB-35FA-46F5-8071-49B51D56FFDA}">
      <dgm:prSet/>
      <dgm:spPr/>
      <dgm:t>
        <a:bodyPr/>
        <a:lstStyle/>
        <a:p>
          <a:endParaRPr lang="ru-RU"/>
        </a:p>
      </dgm:t>
    </dgm:pt>
    <dgm:pt modelId="{DF9FEA9F-9A21-4DD2-B0E1-7BB02CE44FB1}">
      <dgm:prSet phldrT="[Текст]"/>
      <dgm:spPr/>
      <dgm:t>
        <a:bodyPr/>
        <a:lstStyle/>
        <a:p>
          <a:r>
            <a:rPr lang="ru-RU" dirty="0" smtClean="0"/>
            <a:t>Получение СМС</a:t>
          </a:r>
          <a:endParaRPr lang="ru-RU" dirty="0"/>
        </a:p>
      </dgm:t>
    </dgm:pt>
    <dgm:pt modelId="{52EB7809-7F98-4474-8062-423239F2C9D2}" type="parTrans" cxnId="{9FD6A302-CEEA-4884-BA20-684FD72151BA}">
      <dgm:prSet/>
      <dgm:spPr/>
      <dgm:t>
        <a:bodyPr/>
        <a:lstStyle/>
        <a:p>
          <a:endParaRPr lang="ru-RU"/>
        </a:p>
      </dgm:t>
    </dgm:pt>
    <dgm:pt modelId="{44F5B4D2-9C12-4E34-AD59-6D758B4A5DD4}" type="sibTrans" cxnId="{9FD6A302-CEEA-4884-BA20-684FD72151BA}">
      <dgm:prSet/>
      <dgm:spPr/>
      <dgm:t>
        <a:bodyPr/>
        <a:lstStyle/>
        <a:p>
          <a:endParaRPr lang="ru-RU"/>
        </a:p>
      </dgm:t>
    </dgm:pt>
    <dgm:pt modelId="{8083781D-574E-4B13-9931-02D5E1E2A950}" type="pres">
      <dgm:prSet presAssocID="{BA0920DA-6D67-4F0B-9595-E60242F9713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F86782-F065-4C19-81BE-6515ADDFD527}" type="pres">
      <dgm:prSet presAssocID="{BA0920DA-6D67-4F0B-9595-E60242F97134}" presName="ribbon" presStyleLbl="node1" presStyleIdx="0" presStyleCnt="1" custLinFactNeighborX="-11410" custLinFactNeighborY="-15409"/>
      <dgm:spPr/>
    </dgm:pt>
    <dgm:pt modelId="{D4423277-389E-46F0-8BC6-DA27E54949B3}" type="pres">
      <dgm:prSet presAssocID="{BA0920DA-6D67-4F0B-9595-E60242F9713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D6951-669D-4C27-B0C2-9A4AD7C2C564}" type="pres">
      <dgm:prSet presAssocID="{BA0920DA-6D67-4F0B-9595-E60242F9713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88B15-0F0E-447C-ABEF-EAB28D7B31D9}" type="presOf" srcId="{D1713A48-E226-4792-BD3B-9571FFD99FBB}" destId="{D4423277-389E-46F0-8BC6-DA27E54949B3}" srcOrd="0" destOrd="0" presId="urn:microsoft.com/office/officeart/2005/8/layout/arrow6"/>
    <dgm:cxn modelId="{AFF3619B-7352-4B71-9A1D-DDF939A69F43}" type="presOf" srcId="{BA0920DA-6D67-4F0B-9595-E60242F97134}" destId="{8083781D-574E-4B13-9931-02D5E1E2A950}" srcOrd="0" destOrd="0" presId="urn:microsoft.com/office/officeart/2005/8/layout/arrow6"/>
    <dgm:cxn modelId="{9FD6A302-CEEA-4884-BA20-684FD72151BA}" srcId="{BA0920DA-6D67-4F0B-9595-E60242F97134}" destId="{DF9FEA9F-9A21-4DD2-B0E1-7BB02CE44FB1}" srcOrd="1" destOrd="0" parTransId="{52EB7809-7F98-4474-8062-423239F2C9D2}" sibTransId="{44F5B4D2-9C12-4E34-AD59-6D758B4A5DD4}"/>
    <dgm:cxn modelId="{9D3CE840-73F3-472A-922B-F1AF5E43AE35}" type="presOf" srcId="{DF9FEA9F-9A21-4DD2-B0E1-7BB02CE44FB1}" destId="{DD4D6951-669D-4C27-B0C2-9A4AD7C2C564}" srcOrd="0" destOrd="0" presId="urn:microsoft.com/office/officeart/2005/8/layout/arrow6"/>
    <dgm:cxn modelId="{945FA3CB-35FA-46F5-8071-49B51D56FFDA}" srcId="{BA0920DA-6D67-4F0B-9595-E60242F97134}" destId="{D1713A48-E226-4792-BD3B-9571FFD99FBB}" srcOrd="0" destOrd="0" parTransId="{6C2A06F0-299E-4370-8D77-EAB8F7BD9E02}" sibTransId="{A2409185-C0D4-4BA6-B70C-39175ADC71DB}"/>
    <dgm:cxn modelId="{D411C3D6-DE78-4A3C-B8FF-E40F960226C0}" type="presParOf" srcId="{8083781D-574E-4B13-9931-02D5E1E2A950}" destId="{02F86782-F065-4C19-81BE-6515ADDFD527}" srcOrd="0" destOrd="0" presId="urn:microsoft.com/office/officeart/2005/8/layout/arrow6"/>
    <dgm:cxn modelId="{54B20030-F68A-4429-BBE8-FDF2D7147010}" type="presParOf" srcId="{8083781D-574E-4B13-9931-02D5E1E2A950}" destId="{D4423277-389E-46F0-8BC6-DA27E54949B3}" srcOrd="1" destOrd="0" presId="urn:microsoft.com/office/officeart/2005/8/layout/arrow6"/>
    <dgm:cxn modelId="{2E6A317B-5D23-4453-93AB-744DA5A94C4D}" type="presParOf" srcId="{8083781D-574E-4B13-9931-02D5E1E2A950}" destId="{DD4D6951-669D-4C27-B0C2-9A4AD7C2C56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7AB69-9F10-4E00-B286-CA5A5C6A41B4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</dgm:pt>
    <dgm:pt modelId="{BBB5C63A-590D-4C5F-AC01-8FD8B6FC3271}">
      <dgm:prSet phldrT="[Текст]"/>
      <dgm:spPr/>
      <dgm:t>
        <a:bodyPr/>
        <a:lstStyle/>
        <a:p>
          <a:r>
            <a:rPr lang="ru-RU" dirty="0" smtClean="0"/>
            <a:t>Отправка запроса</a:t>
          </a:r>
          <a:endParaRPr lang="ru-RU" dirty="0"/>
        </a:p>
      </dgm:t>
    </dgm:pt>
    <dgm:pt modelId="{451F6133-1BD8-4922-ACD9-35C83C68BDA8}" type="parTrans" cxnId="{68BBF675-EC42-47C3-8DD9-4A3E69CB6BB5}">
      <dgm:prSet/>
      <dgm:spPr/>
      <dgm:t>
        <a:bodyPr/>
        <a:lstStyle/>
        <a:p>
          <a:endParaRPr lang="ru-RU"/>
        </a:p>
      </dgm:t>
    </dgm:pt>
    <dgm:pt modelId="{D785E863-BF53-4F9C-A2F1-2C5550896ED1}" type="sibTrans" cxnId="{68BBF675-EC42-47C3-8DD9-4A3E69CB6BB5}">
      <dgm:prSet/>
      <dgm:spPr/>
      <dgm:t>
        <a:bodyPr/>
        <a:lstStyle/>
        <a:p>
          <a:endParaRPr lang="ru-RU"/>
        </a:p>
      </dgm:t>
    </dgm:pt>
    <dgm:pt modelId="{7CABACA4-B5C5-4B10-A784-BC1AF2F8E6AF}">
      <dgm:prSet phldrT="[Текст]"/>
      <dgm:spPr/>
      <dgm:t>
        <a:bodyPr/>
        <a:lstStyle/>
        <a:p>
          <a:r>
            <a:rPr lang="ru-RU" dirty="0" smtClean="0"/>
            <a:t>Принятие запроса</a:t>
          </a:r>
          <a:endParaRPr lang="ru-RU" dirty="0"/>
        </a:p>
      </dgm:t>
    </dgm:pt>
    <dgm:pt modelId="{24E08FFB-8F2C-4894-AC7C-1B45E11A937C}" type="parTrans" cxnId="{A088D500-5D64-4080-AE7D-F467C73CCA8F}">
      <dgm:prSet/>
      <dgm:spPr/>
      <dgm:t>
        <a:bodyPr/>
        <a:lstStyle/>
        <a:p>
          <a:endParaRPr lang="ru-RU"/>
        </a:p>
      </dgm:t>
    </dgm:pt>
    <dgm:pt modelId="{73A0CC45-3A42-4409-826E-AE5197E4BB10}" type="sibTrans" cxnId="{A088D500-5D64-4080-AE7D-F467C73CCA8F}">
      <dgm:prSet/>
      <dgm:spPr/>
      <dgm:t>
        <a:bodyPr/>
        <a:lstStyle/>
        <a:p>
          <a:endParaRPr lang="ru-RU"/>
        </a:p>
      </dgm:t>
    </dgm:pt>
    <dgm:pt modelId="{27E23D02-41E7-4F68-951A-9B63102D42E0}">
      <dgm:prSet phldrT="[Текст]"/>
      <dgm:spPr/>
      <dgm:t>
        <a:bodyPr/>
        <a:lstStyle/>
        <a:p>
          <a:r>
            <a:rPr lang="ru-RU" dirty="0" smtClean="0"/>
            <a:t>Установка даты регистрации на момент трансфера</a:t>
          </a:r>
          <a:endParaRPr lang="ru-RU" dirty="0"/>
        </a:p>
      </dgm:t>
    </dgm:pt>
    <dgm:pt modelId="{1B8E0428-AF89-40F5-9D4F-8ECE4508C454}" type="parTrans" cxnId="{471455CB-6159-4879-A5B0-A764F4B1A8C6}">
      <dgm:prSet/>
      <dgm:spPr/>
      <dgm:t>
        <a:bodyPr/>
        <a:lstStyle/>
        <a:p>
          <a:endParaRPr lang="ru-RU"/>
        </a:p>
      </dgm:t>
    </dgm:pt>
    <dgm:pt modelId="{E9F71E3F-D2B0-4CAA-BE09-BA2162C6331D}" type="sibTrans" cxnId="{471455CB-6159-4879-A5B0-A764F4B1A8C6}">
      <dgm:prSet/>
      <dgm:spPr/>
      <dgm:t>
        <a:bodyPr/>
        <a:lstStyle/>
        <a:p>
          <a:endParaRPr lang="ru-RU"/>
        </a:p>
      </dgm:t>
    </dgm:pt>
    <dgm:pt modelId="{30118445-0926-4AB6-A514-867784B19F0A}" type="pres">
      <dgm:prSet presAssocID="{B247AB69-9F10-4E00-B286-CA5A5C6A41B4}" presName="cycle" presStyleCnt="0">
        <dgm:presLayoutVars>
          <dgm:dir/>
          <dgm:resizeHandles val="exact"/>
        </dgm:presLayoutVars>
      </dgm:prSet>
      <dgm:spPr/>
    </dgm:pt>
    <dgm:pt modelId="{7BB49822-8F14-4BB9-80B3-ED4EC1E3CD65}" type="pres">
      <dgm:prSet presAssocID="{BBB5C63A-590D-4C5F-AC01-8FD8B6FC32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D6764-8EE4-4144-A428-04F2BFCCB62F}" type="pres">
      <dgm:prSet presAssocID="{D785E863-BF53-4F9C-A2F1-2C5550896ED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E411A67D-4A33-4FE0-BAE3-1EEB6C91D97F}" type="pres">
      <dgm:prSet presAssocID="{D785E863-BF53-4F9C-A2F1-2C5550896ED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F437F57-1C1D-436F-A7CF-AECE827DA43D}" type="pres">
      <dgm:prSet presAssocID="{7CABACA4-B5C5-4B10-A784-BC1AF2F8E6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E42E7-F32B-49E3-B816-22A269F97A8B}" type="pres">
      <dgm:prSet presAssocID="{73A0CC45-3A42-4409-826E-AE5197E4BB1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B368C47-C268-4736-84DA-C89723160CCD}" type="pres">
      <dgm:prSet presAssocID="{73A0CC45-3A42-4409-826E-AE5197E4BB1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92D7E3D-84BD-41BA-808B-A6E9A978A25F}" type="pres">
      <dgm:prSet presAssocID="{27E23D02-41E7-4F68-951A-9B63102D42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A1B7F-D41E-4EFF-931B-846608EBB1FF}" type="pres">
      <dgm:prSet presAssocID="{E9F71E3F-D2B0-4CAA-BE09-BA2162C6331D}" presName="sibTrans" presStyleLbl="sibTrans2D1" presStyleIdx="2" presStyleCnt="3" custAng="14400000" custLinFactX="-200000" custLinFactY="94692" custLinFactNeighborX="-235581" custLinFactNeighborY="100000" custRadScaleRad="0" custRadScaleInc="-2147483648"/>
      <dgm:spPr/>
      <dgm:t>
        <a:bodyPr/>
        <a:lstStyle/>
        <a:p>
          <a:endParaRPr lang="ru-RU"/>
        </a:p>
      </dgm:t>
    </dgm:pt>
    <dgm:pt modelId="{DD817C66-ADDE-4F8D-96AB-B5F36BF1E3AC}" type="pres">
      <dgm:prSet presAssocID="{E9F71E3F-D2B0-4CAA-BE09-BA2162C6331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088D500-5D64-4080-AE7D-F467C73CCA8F}" srcId="{B247AB69-9F10-4E00-B286-CA5A5C6A41B4}" destId="{7CABACA4-B5C5-4B10-A784-BC1AF2F8E6AF}" srcOrd="1" destOrd="0" parTransId="{24E08FFB-8F2C-4894-AC7C-1B45E11A937C}" sibTransId="{73A0CC45-3A42-4409-826E-AE5197E4BB10}"/>
    <dgm:cxn modelId="{608F0E3D-4E0D-4DC5-B102-4C9DAAC36794}" type="presOf" srcId="{B247AB69-9F10-4E00-B286-CA5A5C6A41B4}" destId="{30118445-0926-4AB6-A514-867784B19F0A}" srcOrd="0" destOrd="0" presId="urn:microsoft.com/office/officeart/2005/8/layout/cycle2"/>
    <dgm:cxn modelId="{471455CB-6159-4879-A5B0-A764F4B1A8C6}" srcId="{B247AB69-9F10-4E00-B286-CA5A5C6A41B4}" destId="{27E23D02-41E7-4F68-951A-9B63102D42E0}" srcOrd="2" destOrd="0" parTransId="{1B8E0428-AF89-40F5-9D4F-8ECE4508C454}" sibTransId="{E9F71E3F-D2B0-4CAA-BE09-BA2162C6331D}"/>
    <dgm:cxn modelId="{D01E9B83-DD11-4D9A-9693-237E21EA9784}" type="presOf" srcId="{7CABACA4-B5C5-4B10-A784-BC1AF2F8E6AF}" destId="{DF437F57-1C1D-436F-A7CF-AECE827DA43D}" srcOrd="0" destOrd="0" presId="urn:microsoft.com/office/officeart/2005/8/layout/cycle2"/>
    <dgm:cxn modelId="{A7115DA8-950B-4FE1-A602-D8D39A934834}" type="presOf" srcId="{73A0CC45-3A42-4409-826E-AE5197E4BB10}" destId="{EF9E42E7-F32B-49E3-B816-22A269F97A8B}" srcOrd="0" destOrd="0" presId="urn:microsoft.com/office/officeart/2005/8/layout/cycle2"/>
    <dgm:cxn modelId="{3478EFAA-AA58-4996-8FE8-B0CB0019FF95}" type="presOf" srcId="{73A0CC45-3A42-4409-826E-AE5197E4BB10}" destId="{1B368C47-C268-4736-84DA-C89723160CCD}" srcOrd="1" destOrd="0" presId="urn:microsoft.com/office/officeart/2005/8/layout/cycle2"/>
    <dgm:cxn modelId="{62E87ABC-DF4E-4200-B425-03D775545D55}" type="presOf" srcId="{BBB5C63A-590D-4C5F-AC01-8FD8B6FC3271}" destId="{7BB49822-8F14-4BB9-80B3-ED4EC1E3CD65}" srcOrd="0" destOrd="0" presId="urn:microsoft.com/office/officeart/2005/8/layout/cycle2"/>
    <dgm:cxn modelId="{17FB28E3-5FB0-419F-BA5E-E648059E9084}" type="presOf" srcId="{E9F71E3F-D2B0-4CAA-BE09-BA2162C6331D}" destId="{7C4A1B7F-D41E-4EFF-931B-846608EBB1FF}" srcOrd="0" destOrd="0" presId="urn:microsoft.com/office/officeart/2005/8/layout/cycle2"/>
    <dgm:cxn modelId="{68BBF675-EC42-47C3-8DD9-4A3E69CB6BB5}" srcId="{B247AB69-9F10-4E00-B286-CA5A5C6A41B4}" destId="{BBB5C63A-590D-4C5F-AC01-8FD8B6FC3271}" srcOrd="0" destOrd="0" parTransId="{451F6133-1BD8-4922-ACD9-35C83C68BDA8}" sibTransId="{D785E863-BF53-4F9C-A2F1-2C5550896ED1}"/>
    <dgm:cxn modelId="{4F1CF3AE-F185-4322-9A97-98DFF97F1E2F}" type="presOf" srcId="{D785E863-BF53-4F9C-A2F1-2C5550896ED1}" destId="{625D6764-8EE4-4144-A428-04F2BFCCB62F}" srcOrd="0" destOrd="0" presId="urn:microsoft.com/office/officeart/2005/8/layout/cycle2"/>
    <dgm:cxn modelId="{0425EA2B-7883-4997-85B4-A12EF07670D6}" type="presOf" srcId="{E9F71E3F-D2B0-4CAA-BE09-BA2162C6331D}" destId="{DD817C66-ADDE-4F8D-96AB-B5F36BF1E3AC}" srcOrd="1" destOrd="0" presId="urn:microsoft.com/office/officeart/2005/8/layout/cycle2"/>
    <dgm:cxn modelId="{9596781C-86ED-49DA-B002-B48966D30305}" type="presOf" srcId="{D785E863-BF53-4F9C-A2F1-2C5550896ED1}" destId="{E411A67D-4A33-4FE0-BAE3-1EEB6C91D97F}" srcOrd="1" destOrd="0" presId="urn:microsoft.com/office/officeart/2005/8/layout/cycle2"/>
    <dgm:cxn modelId="{418666F2-2F63-4DDC-BC1D-E3F100735E76}" type="presOf" srcId="{27E23D02-41E7-4F68-951A-9B63102D42E0}" destId="{D92D7E3D-84BD-41BA-808B-A6E9A978A25F}" srcOrd="0" destOrd="0" presId="urn:microsoft.com/office/officeart/2005/8/layout/cycle2"/>
    <dgm:cxn modelId="{ABA014E3-7722-4810-AECB-399C0655A2EE}" type="presParOf" srcId="{30118445-0926-4AB6-A514-867784B19F0A}" destId="{7BB49822-8F14-4BB9-80B3-ED4EC1E3CD65}" srcOrd="0" destOrd="0" presId="urn:microsoft.com/office/officeart/2005/8/layout/cycle2"/>
    <dgm:cxn modelId="{B733739C-0EF5-49E9-A235-B5AB17BB0535}" type="presParOf" srcId="{30118445-0926-4AB6-A514-867784B19F0A}" destId="{625D6764-8EE4-4144-A428-04F2BFCCB62F}" srcOrd="1" destOrd="0" presId="urn:microsoft.com/office/officeart/2005/8/layout/cycle2"/>
    <dgm:cxn modelId="{5362199B-5553-4A3E-B61A-CC9D99BC02DD}" type="presParOf" srcId="{625D6764-8EE4-4144-A428-04F2BFCCB62F}" destId="{E411A67D-4A33-4FE0-BAE3-1EEB6C91D97F}" srcOrd="0" destOrd="0" presId="urn:microsoft.com/office/officeart/2005/8/layout/cycle2"/>
    <dgm:cxn modelId="{DC002376-7047-4F63-9CB8-CA7C0D697059}" type="presParOf" srcId="{30118445-0926-4AB6-A514-867784B19F0A}" destId="{DF437F57-1C1D-436F-A7CF-AECE827DA43D}" srcOrd="2" destOrd="0" presId="urn:microsoft.com/office/officeart/2005/8/layout/cycle2"/>
    <dgm:cxn modelId="{97DDE185-1373-4915-8D7E-1D6C6339272E}" type="presParOf" srcId="{30118445-0926-4AB6-A514-867784B19F0A}" destId="{EF9E42E7-F32B-49E3-B816-22A269F97A8B}" srcOrd="3" destOrd="0" presId="urn:microsoft.com/office/officeart/2005/8/layout/cycle2"/>
    <dgm:cxn modelId="{29168923-9B08-4AB1-8354-AB9888DA9A14}" type="presParOf" srcId="{EF9E42E7-F32B-49E3-B816-22A269F97A8B}" destId="{1B368C47-C268-4736-84DA-C89723160CCD}" srcOrd="0" destOrd="0" presId="urn:microsoft.com/office/officeart/2005/8/layout/cycle2"/>
    <dgm:cxn modelId="{768E9F03-A3C2-4080-AB54-8CBC9E196EDD}" type="presParOf" srcId="{30118445-0926-4AB6-A514-867784B19F0A}" destId="{D92D7E3D-84BD-41BA-808B-A6E9A978A25F}" srcOrd="4" destOrd="0" presId="urn:microsoft.com/office/officeart/2005/8/layout/cycle2"/>
    <dgm:cxn modelId="{A440813E-09F5-4991-8C8C-5FEB54CF0643}" type="presParOf" srcId="{30118445-0926-4AB6-A514-867784B19F0A}" destId="{7C4A1B7F-D41E-4EFF-931B-846608EBB1FF}" srcOrd="5" destOrd="0" presId="urn:microsoft.com/office/officeart/2005/8/layout/cycle2"/>
    <dgm:cxn modelId="{6E2A6095-FE82-4107-B269-5FF916FE324C}" type="presParOf" srcId="{7C4A1B7F-D41E-4EFF-931B-846608EBB1FF}" destId="{DD817C66-ADDE-4F8D-96AB-B5F36BF1E3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86782-F065-4C19-81BE-6515ADDFD527}">
      <dsp:nvSpPr>
        <dsp:cNvPr id="0" name=""/>
        <dsp:cNvSpPr/>
      </dsp:nvSpPr>
      <dsp:spPr>
        <a:xfrm>
          <a:off x="0" y="0"/>
          <a:ext cx="2787717" cy="1115087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423277-389E-46F0-8BC6-DA27E54949B3}">
      <dsp:nvSpPr>
        <dsp:cNvPr id="0" name=""/>
        <dsp:cNvSpPr/>
      </dsp:nvSpPr>
      <dsp:spPr>
        <a:xfrm>
          <a:off x="343965" y="195140"/>
          <a:ext cx="919946" cy="546392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Отправка СМС</a:t>
          </a:r>
          <a:endParaRPr lang="ru-RU" sz="1600" kern="1200" dirty="0"/>
        </a:p>
      </dsp:txBody>
      <dsp:txXfrm>
        <a:off x="343965" y="195140"/>
        <a:ext cx="919946" cy="546392"/>
      </dsp:txXfrm>
    </dsp:sp>
    <dsp:sp modelId="{DD4D6951-669D-4C27-B0C2-9A4AD7C2C564}">
      <dsp:nvSpPr>
        <dsp:cNvPr id="0" name=""/>
        <dsp:cNvSpPr/>
      </dsp:nvSpPr>
      <dsp:spPr>
        <a:xfrm>
          <a:off x="1403298" y="373554"/>
          <a:ext cx="1087209" cy="546392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Получение СМС</a:t>
          </a:r>
          <a:endParaRPr lang="ru-RU" sz="1600" kern="1200" dirty="0"/>
        </a:p>
      </dsp:txBody>
      <dsp:txXfrm>
        <a:off x="1403298" y="373554"/>
        <a:ext cx="1087209" cy="546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B49822-8F14-4BB9-80B3-ED4EC1E3CD65}">
      <dsp:nvSpPr>
        <dsp:cNvPr id="0" name=""/>
        <dsp:cNvSpPr/>
      </dsp:nvSpPr>
      <dsp:spPr>
        <a:xfrm>
          <a:off x="2466780" y="183"/>
          <a:ext cx="2005953" cy="2005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Отправка запроса</a:t>
          </a:r>
          <a:endParaRPr lang="ru-RU" sz="1800" kern="1200" dirty="0"/>
        </a:p>
      </dsp:txBody>
      <dsp:txXfrm>
        <a:off x="2466780" y="183"/>
        <a:ext cx="2005953" cy="2005953"/>
      </dsp:txXfrm>
    </dsp:sp>
    <dsp:sp modelId="{625D6764-8EE4-4144-A428-04F2BFCCB62F}">
      <dsp:nvSpPr>
        <dsp:cNvPr id="0" name=""/>
        <dsp:cNvSpPr/>
      </dsp:nvSpPr>
      <dsp:spPr>
        <a:xfrm rot="3600000">
          <a:off x="3948447" y="1958847"/>
          <a:ext cx="537023" cy="67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3600000">
        <a:off x="3948447" y="1958847"/>
        <a:ext cx="537023" cy="677009"/>
      </dsp:txXfrm>
    </dsp:sp>
    <dsp:sp modelId="{DF437F57-1C1D-436F-A7CF-AECE827DA43D}">
      <dsp:nvSpPr>
        <dsp:cNvPr id="0" name=""/>
        <dsp:cNvSpPr/>
      </dsp:nvSpPr>
      <dsp:spPr>
        <a:xfrm>
          <a:off x="3976383" y="2614892"/>
          <a:ext cx="2005953" cy="20059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Принятие запроса</a:t>
          </a:r>
          <a:endParaRPr lang="ru-RU" sz="1800" kern="1200" dirty="0"/>
        </a:p>
      </dsp:txBody>
      <dsp:txXfrm>
        <a:off x="3976383" y="2614892"/>
        <a:ext cx="2005953" cy="2005953"/>
      </dsp:txXfrm>
    </dsp:sp>
    <dsp:sp modelId="{EF9E42E7-F32B-49E3-B816-22A269F97A8B}">
      <dsp:nvSpPr>
        <dsp:cNvPr id="0" name=""/>
        <dsp:cNvSpPr/>
      </dsp:nvSpPr>
      <dsp:spPr>
        <a:xfrm rot="10800000">
          <a:off x="3216444" y="3279364"/>
          <a:ext cx="537023" cy="67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216444" y="3279364"/>
        <a:ext cx="537023" cy="677009"/>
      </dsp:txXfrm>
    </dsp:sp>
    <dsp:sp modelId="{D92D7E3D-84BD-41BA-808B-A6E9A978A25F}">
      <dsp:nvSpPr>
        <dsp:cNvPr id="0" name=""/>
        <dsp:cNvSpPr/>
      </dsp:nvSpPr>
      <dsp:spPr>
        <a:xfrm>
          <a:off x="957177" y="2614892"/>
          <a:ext cx="2005953" cy="2005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Установка даты регистрации на момент трансфера</a:t>
          </a:r>
          <a:endParaRPr lang="ru-RU" sz="1800" kern="1200" dirty="0"/>
        </a:p>
      </dsp:txBody>
      <dsp:txXfrm>
        <a:off x="957177" y="2614892"/>
        <a:ext cx="2005953" cy="2005953"/>
      </dsp:txXfrm>
    </dsp:sp>
    <dsp:sp modelId="{7C4A1B7F-D41E-4EFF-931B-846608EBB1FF}">
      <dsp:nvSpPr>
        <dsp:cNvPr id="0" name=""/>
        <dsp:cNvSpPr/>
      </dsp:nvSpPr>
      <dsp:spPr>
        <a:xfrm rot="10800000">
          <a:off x="99671" y="3303255"/>
          <a:ext cx="537023" cy="677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99671" y="3303255"/>
        <a:ext cx="537023" cy="67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73353F-74C0-406B-AA2B-9E19210E2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259C48-142F-41F7-8251-9085F2EE1B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842059-98F5-44D8-B7A5-A26211AB8EF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E1412-4257-4DFB-8A55-2BABDBA2CCC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2797-6AD9-4F69-BB80-9E2F3FDD835F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CBD8-AAD5-4616-909B-7836F93189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5089-7422-4F06-BE5D-77DCBACA658E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8B87-AC7D-45D1-A889-C6E6382F45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7CD-9DC7-423A-A346-B38A143D635D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551B-7EEB-495D-8A25-917DBF331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D84E-E22B-4464-A678-7766586A0A31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7ADB-967D-4794-854A-6C58BAAFE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D6A1-D915-48EB-B5AE-931978A1E070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822C-810C-4D7C-8633-A196553F3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12FA8-F380-499D-9914-218AE884A90C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6ECB-6974-4879-95F8-8269D8FF76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6070-830A-4B6C-BFB5-9CE86BE67306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66F5-E182-42DD-B3A5-8B5A0A595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F0B8-109C-477C-A8A0-495AB365C8CB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A30B-263C-4307-8B50-B4ED829B3D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8D4A-1819-4159-9CA9-F2FDFA42E50A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85CA-025B-40F0-BB60-9BF51DE5E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39B0-6FE2-4815-B0D8-9EEC43905CE2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B359-9D7B-4A01-B24A-5BF6ACA34A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17AE-4436-40B1-88B6-79B486FCF8D8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AD3D-A8B9-4022-B5D4-12277CB8E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B3E691A-90AE-4041-992D-2603F61B3262}" type="datetime1">
              <a:rPr lang="ru-RU"/>
              <a:pPr>
                <a:defRPr/>
              </a:pPr>
              <a:t>02.05.2012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313CEBB-A701-4482-860C-CD28CE098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2" r:id="rId2"/>
    <p:sldLayoutId id="2147483811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12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Microsoft_Office_Excel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16"/>
          <p:cNvSpPr>
            <a:spLocks noChangeShapeType="1"/>
          </p:cNvSpPr>
          <p:nvPr/>
        </p:nvSpPr>
        <p:spPr bwMode="auto">
          <a:xfrm>
            <a:off x="0" y="438150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Rectangle 16"/>
          <p:cNvSpPr txBox="1">
            <a:spLocks noChangeArrowheads="1"/>
          </p:cNvSpPr>
          <p:nvPr/>
        </p:nvSpPr>
        <p:spPr bwMode="auto">
          <a:xfrm>
            <a:off x="0" y="149225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-13873163">
              <a:spcBef>
                <a:spcPct val="20000"/>
              </a:spcBef>
            </a:pPr>
            <a:r>
              <a:rPr lang="ru-RU" b="1" dirty="0">
                <a:latin typeface="Arial" charset="0"/>
                <a:cs typeface="Arial" charset="0"/>
              </a:rPr>
              <a:t>Состояние и дальнейшее развитие доменной зоны «UZ»</a:t>
            </a:r>
          </a:p>
        </p:txBody>
      </p:sp>
      <p:pic>
        <p:nvPicPr>
          <p:cNvPr id="10" name="Рисунок 22" descr="cctld_logo_curved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963" y="2671763"/>
            <a:ext cx="49180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54" name="Rectangle 3"/>
          <p:cNvSpPr txBox="1">
            <a:spLocks noChangeArrowheads="1"/>
          </p:cNvSpPr>
          <p:nvPr/>
        </p:nvSpPr>
        <p:spPr bwMode="auto">
          <a:xfrm>
            <a:off x="0" y="4186238"/>
            <a:ext cx="9144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Дейхин Владислав Вадимович</a:t>
            </a:r>
          </a:p>
          <a:p>
            <a:pPr algn="ctr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Главный специалист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группы развития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национального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домена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UZ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defRPr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000" dirty="0" smtClean="0">
                <a:latin typeface="Arial" charset="0"/>
                <a:ea typeface="Arial Unicode MS" pitchFamily="34" charset="-128"/>
                <a:cs typeface="Arial" charset="0"/>
              </a:rPr>
              <a:t>1 мая 2012г.</a:t>
            </a:r>
            <a:endParaRPr lang="en-US" sz="2000" dirty="0" smtClean="0">
              <a:latin typeface="Arial" charset="0"/>
              <a:ea typeface="Arial Unicode MS" pitchFamily="34" charset="-128"/>
              <a:cs typeface="Arial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000" dirty="0" err="1" smtClean="0">
                <a:latin typeface="Arial" charset="0"/>
                <a:ea typeface="Arial Unicode MS" pitchFamily="34" charset="-128"/>
                <a:cs typeface="Arial" charset="0"/>
              </a:rPr>
              <a:t>г.Ташкент</a:t>
            </a:r>
            <a:endParaRPr lang="ru-RU" sz="2000" dirty="0" smtClean="0">
              <a:latin typeface="Arial" charset="0"/>
              <a:ea typeface="Arial Unicode MS" pitchFamily="34" charset="-128"/>
              <a:cs typeface="Arial" charset="0"/>
            </a:endParaRPr>
          </a:p>
          <a:p>
            <a:pPr algn="ctr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 dirty="0" smtClean="0">
              <a:latin typeface="Arial" charset="0"/>
              <a:ea typeface="Arial Unicode MS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339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327C4A-37BD-46E8-960D-1A5622B88096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10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739775" y="5332413"/>
            <a:ext cx="7791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500">
                <a:latin typeface="Arial" charset="0"/>
                <a:cs typeface="Arial" charset="0"/>
              </a:rPr>
              <a:t>Личные данные и управление настройками доменов</a:t>
            </a:r>
            <a:endParaRPr lang="en-US" sz="1500">
              <a:latin typeface="Arial" charset="0"/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>
                <a:latin typeface="Arial" charset="0"/>
                <a:cs typeface="Arial" charset="0"/>
              </a:rPr>
              <a:t>Контроль срока доменов</a:t>
            </a:r>
            <a:endParaRPr lang="en-US" sz="1500">
              <a:latin typeface="Arial" charset="0"/>
              <a:cs typeface="Arial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>
                <a:latin typeface="Arial" charset="0"/>
                <a:cs typeface="Arial" charset="0"/>
              </a:rPr>
              <a:t>Управление сервисом уведомлений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>
                <a:latin typeface="Arial" charset="0"/>
                <a:cs typeface="Arial" charset="0"/>
              </a:rPr>
              <a:t>Управление сервисом смс-уведомлений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>
                <a:latin typeface="Arial" charset="0"/>
                <a:cs typeface="Arial" charset="0"/>
              </a:rPr>
              <a:t>Журнал по отправленным уведомлениям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500">
                <a:latin typeface="Arial" charset="0"/>
                <a:cs typeface="Arial" charset="0"/>
              </a:rPr>
              <a:t>Отправка замечаний и предложений в адрес Администрации «</a:t>
            </a:r>
            <a:r>
              <a:rPr lang="en-US" sz="1500">
                <a:latin typeface="Arial" charset="0"/>
                <a:cs typeface="Arial" charset="0"/>
              </a:rPr>
              <a:t>UZ</a:t>
            </a:r>
            <a:r>
              <a:rPr lang="ru-RU" sz="1500">
                <a:latin typeface="Arial" charset="0"/>
                <a:cs typeface="Arial" charset="0"/>
              </a:rPr>
              <a:t>»</a:t>
            </a:r>
          </a:p>
        </p:txBody>
      </p:sp>
      <p:pic>
        <p:nvPicPr>
          <p:cNvPr id="14341" name="Picture 8" descr="C:\Users\v_deykhin\Desktop\13.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19213"/>
            <a:ext cx="5905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ПЕРСОНАЛЬНЫЙ </a:t>
            </a:r>
            <a:r>
              <a:rPr lang="ru-RU" sz="2400" dirty="0" smtClean="0">
                <a:latin typeface="Arial" charset="0"/>
                <a:cs typeface="Arial" charset="0"/>
              </a:rPr>
              <a:t>КАБИНЕТ </a:t>
            </a:r>
            <a:r>
              <a:rPr lang="en-US" sz="2400" dirty="0" smtClean="0">
                <a:latin typeface="Arial" charset="0"/>
                <a:cs typeface="Arial" charset="0"/>
              </a:rPr>
              <a:t>ccTLD.uz/my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363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3F29B-1936-49D3-A2A9-3EE0F6FB7BFC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11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4924425" y="2657475"/>
            <a:ext cx="42195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  <a:cs typeface="Arial" charset="0"/>
              </a:rPr>
              <a:t>Сервис предназначен для пользователей </a:t>
            </a:r>
            <a:r>
              <a:rPr lang="en-US" sz="1600" b="1">
                <a:latin typeface="Arial" charset="0"/>
                <a:cs typeface="Arial" charset="0"/>
              </a:rPr>
              <a:t>DESK</a:t>
            </a:r>
            <a:r>
              <a:rPr lang="ru-RU" sz="1600" b="1">
                <a:latin typeface="Arial" charset="0"/>
                <a:cs typeface="Arial" charset="0"/>
              </a:rPr>
              <a:t>.UZ</a:t>
            </a:r>
          </a:p>
          <a:p>
            <a:endParaRPr lang="en-US" sz="1800" b="1">
              <a:latin typeface="Arial" charset="0"/>
              <a:cs typeface="Arial" charset="0"/>
            </a:endParaRPr>
          </a:p>
          <a:p>
            <a:r>
              <a:rPr lang="ru-RU" sz="1600">
                <a:latin typeface="Arial" charset="0"/>
                <a:cs typeface="Arial" charset="0"/>
              </a:rPr>
              <a:t>Возможность контроля срока доменов в среде </a:t>
            </a:r>
            <a:r>
              <a:rPr lang="en-US" sz="1600">
                <a:latin typeface="Arial" charset="0"/>
                <a:cs typeface="Arial" charset="0"/>
              </a:rPr>
              <a:t>DESK.UZ</a:t>
            </a:r>
            <a:r>
              <a:rPr lang="ru-RU" sz="1600">
                <a:latin typeface="Arial" charset="0"/>
                <a:cs typeface="Arial" charset="0"/>
              </a:rPr>
              <a:t> в режиме единого окна без входа в «Персональный кабинет </a:t>
            </a:r>
            <a:r>
              <a:rPr lang="en-US" sz="1600">
                <a:latin typeface="Arial" charset="0"/>
                <a:cs typeface="Arial" charset="0"/>
              </a:rPr>
              <a:t>ccTLD.uz</a:t>
            </a:r>
            <a:r>
              <a:rPr lang="ru-RU" sz="1600">
                <a:latin typeface="Arial" charset="0"/>
                <a:cs typeface="Arial" charset="0"/>
              </a:rPr>
              <a:t>»</a:t>
            </a:r>
          </a:p>
        </p:txBody>
      </p:sp>
      <p:pic>
        <p:nvPicPr>
          <p:cNvPr id="13320" name="Picture 8" descr="C:\Users\v_deykhin\Desktop\17.1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1677988"/>
            <a:ext cx="4460875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ИНТЕГРАЦИЯ В </a:t>
            </a:r>
            <a:r>
              <a:rPr lang="en-US" sz="2400" dirty="0">
                <a:latin typeface="Arial" charset="0"/>
                <a:cs typeface="Arial" charset="0"/>
              </a:rPr>
              <a:t>DESK.UZ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387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9C6E697-E9ED-442D-BDB6-B6DD245BC0F4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12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352425" y="1373188"/>
            <a:ext cx="8359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>
                <a:latin typeface="Arial" charset="0"/>
                <a:cs typeface="Arial" charset="0"/>
              </a:rPr>
              <a:t>Шаблон СМС: </a:t>
            </a:r>
          </a:p>
          <a:p>
            <a:pPr algn="just"/>
            <a:r>
              <a:rPr lang="ru-RU" sz="1600">
                <a:latin typeface="Arial" charset="0"/>
                <a:cs typeface="Arial" charset="0"/>
              </a:rPr>
              <a:t>whois (пробел) </a:t>
            </a:r>
            <a:r>
              <a:rPr lang="en-US" sz="1600">
                <a:latin typeface="Arial" charset="0"/>
                <a:cs typeface="Arial" charset="0"/>
              </a:rPr>
              <a:t>domain</a:t>
            </a:r>
            <a:r>
              <a:rPr lang="ru-RU" sz="1600">
                <a:latin typeface="Arial" charset="0"/>
                <a:cs typeface="Arial" charset="0"/>
              </a:rPr>
              <a:t> (название домена без .uz), на номер +998977985161.</a:t>
            </a:r>
          </a:p>
        </p:txBody>
      </p:sp>
      <p:pic>
        <p:nvPicPr>
          <p:cNvPr id="16389" name="Picture 8" descr="C:\Users\v_deykhin\Desktop\20110314114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513" y="2298700"/>
            <a:ext cx="233838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C:\Users\v_deykhin\Desktop\20110314120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2298700"/>
            <a:ext cx="2338387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3124619" y="3690572"/>
          <a:ext cx="2806597" cy="111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392" name="Picture 11" descr="D:\cctld.uz\Баннеры\СМС уведомления\SMS Gateway_RHD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4000" y="2930525"/>
            <a:ext cx="1016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2400" dirty="0">
                <a:latin typeface="Arial" charset="0"/>
                <a:cs typeface="Arial" charset="0"/>
              </a:rPr>
              <a:t>WHOIS </a:t>
            </a:r>
            <a:r>
              <a:rPr lang="ru-RU" sz="2400" dirty="0">
                <a:latin typeface="Arial" charset="0"/>
                <a:cs typeface="Arial" charset="0"/>
              </a:rPr>
              <a:t>ЧЕРЕЗ СМС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2"/>
          <p:cNvSpPr txBox="1">
            <a:spLocks noChangeArrowheads="1"/>
          </p:cNvSpPr>
          <p:nvPr/>
        </p:nvSpPr>
        <p:spPr bwMode="auto">
          <a:xfrm>
            <a:off x="376238" y="1314450"/>
            <a:ext cx="4964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Новости</a:t>
            </a:r>
            <a:endParaRPr lang="en-US" sz="140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Сервисы доменной зоны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Статистика </a:t>
            </a:r>
            <a:endParaRPr lang="en-US" sz="140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Полноценный сервис </a:t>
            </a:r>
            <a:r>
              <a:rPr lang="en-US" sz="1400">
                <a:latin typeface="Arial" charset="0"/>
                <a:cs typeface="Arial" charset="0"/>
              </a:rPr>
              <a:t>Whois</a:t>
            </a:r>
          </a:p>
        </p:txBody>
      </p:sp>
      <p:pic>
        <p:nvPicPr>
          <p:cNvPr id="7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412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407B09-EC3B-4CF9-8F30-E4FAE3FA1779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13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5127625" y="1300163"/>
            <a:ext cx="38036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Термины и определения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Регистраторы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Рейтинг регистраторов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>
                <a:latin typeface="Arial" charset="0"/>
                <a:cs typeface="Arial" charset="0"/>
              </a:rPr>
              <a:t>Контакты</a:t>
            </a:r>
          </a:p>
        </p:txBody>
      </p:sp>
      <p:pic>
        <p:nvPicPr>
          <p:cNvPr id="17414" name="Picture 10" descr="C:\Users\v_deykhin\Desktop\20110913162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2416175"/>
            <a:ext cx="248126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 descr="C:\Users\v_deykhin\Desktop\20110913162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163" y="2416175"/>
            <a:ext cx="24828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2" descr="C:\Users\v_deykhin\Desktop\20110913162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3325" y="2416175"/>
            <a:ext cx="24828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en-US" sz="2400" dirty="0">
                <a:latin typeface="Arial" charset="0"/>
                <a:cs typeface="Arial" charset="0"/>
              </a:rPr>
              <a:t>PDA.CCTLD.UZ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435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084CC4F-4325-4F26-ABEA-1BF4A5737A54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14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63600" y="1539875"/>
          <a:ext cx="7748589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82863"/>
                <a:gridCol w="2582863"/>
                <a:gridCol w="2582863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Регистрация на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Старые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тарифы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Новые тарифы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1 год</a:t>
                      </a: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запущена </a:t>
                      </a:r>
                      <a:r>
                        <a:rPr lang="en-US" sz="1600" kern="1200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lang="en-US" sz="1600" kern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ru-RU" sz="1600" kern="1200" dirty="0" smtClean="0">
                          <a:latin typeface="Arial" pitchFamily="34" charset="0"/>
                          <a:cs typeface="Arial" pitchFamily="34" charset="0"/>
                        </a:rPr>
                        <a:t>.201</a:t>
                      </a:r>
                      <a:r>
                        <a:rPr lang="en-US" sz="1600" kern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долл. США*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16 000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</a:p>
                  </a:txBody>
                  <a:tcPr marL="91463" marR="91463" marT="45727" marB="45727"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2 года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запущена 18.03.2011</a:t>
                      </a: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32 000 сум</a:t>
                      </a:r>
                    </a:p>
                  </a:txBody>
                  <a:tcPr marL="91463" marR="91463" marT="45727" marB="45727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 года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запущена 09.11.2009</a:t>
                      </a: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долл. США*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48 000 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 года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запущена 01.09.2011</a:t>
                      </a: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64 000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запущена 01.09.2011</a:t>
                      </a: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000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3" marR="91463" marT="45727" marB="45727" anchor="ctr"/>
                </a:tc>
              </a:tr>
            </a:tbl>
          </a:graphicData>
        </a:graphic>
      </p:graphicFrame>
      <p:sp>
        <p:nvSpPr>
          <p:cNvPr id="18466" name="TextBox 12"/>
          <p:cNvSpPr txBox="1">
            <a:spLocks noChangeArrowheads="1"/>
          </p:cNvSpPr>
          <p:nvPr/>
        </p:nvSpPr>
        <p:spPr bwMode="auto">
          <a:xfrm>
            <a:off x="887413" y="5626100"/>
            <a:ext cx="72548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latin typeface="Arial" charset="0"/>
                <a:cs typeface="Arial" charset="0"/>
              </a:rPr>
              <a:t>Примечание:</a:t>
            </a:r>
          </a:p>
          <a:p>
            <a:r>
              <a:rPr lang="ru-RU" sz="1400">
                <a:latin typeface="Arial" charset="0"/>
                <a:cs typeface="Arial" charset="0"/>
              </a:rPr>
              <a:t>* Цены указаны в долл. США по курсу ЦБ на день оплаты</a:t>
            </a:r>
          </a:p>
          <a:p>
            <a:endParaRPr lang="ru-RU" sz="1400" i="1">
              <a:latin typeface="Arial" charset="0"/>
              <a:cs typeface="Arial" charset="0"/>
            </a:endParaRPr>
          </a:p>
          <a:p>
            <a:r>
              <a:rPr lang="ru-RU" sz="1400">
                <a:latin typeface="Arial" charset="0"/>
                <a:cs typeface="Arial" charset="0"/>
              </a:rPr>
              <a:t>Центр UZINFOCOM не регистрирует домены за исключением доменов для собственных нужд и по поручению правительства.</a:t>
            </a:r>
          </a:p>
        </p:txBody>
      </p:sp>
      <p:sp>
        <p:nvSpPr>
          <p:cNvPr id="7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НОВЫЕ ТАРИФЫ ДЛЯ РЕГИСТРАТОРОВ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459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800CEEE-3ED3-4E44-AF37-76455466AC25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15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СКРЫТЫЙ </a:t>
            </a:r>
            <a:r>
              <a:rPr lang="en-US" sz="2400" dirty="0" smtClean="0">
                <a:latin typeface="Arial" charset="0"/>
                <a:cs typeface="Arial" charset="0"/>
              </a:rPr>
              <a:t>WHOIS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30722" name="Picture 2" descr="C:\Users\v_deykhin\Desktop\16.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490663"/>
            <a:ext cx="8934450" cy="460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483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D7DB2B3-6E17-4B7D-9BE9-64F0CD74A8D3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16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0485" name="Picture 2" descr="C:\Users\v_deykhin\Desktop\20.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803400"/>
            <a:ext cx="2770188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419475" y="2679700"/>
            <a:ext cx="52101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  <a:cs typeface="Arial" charset="0"/>
              </a:rPr>
              <a:t>Услуга предоставляется бесплатно.</a:t>
            </a:r>
            <a:endParaRPr lang="en-US" sz="2000" b="1">
              <a:latin typeface="Arial" charset="0"/>
              <a:cs typeface="Arial" charset="0"/>
            </a:endParaRPr>
          </a:p>
          <a:p>
            <a:endParaRPr lang="ru-RU" sz="2000">
              <a:latin typeface="Arial" charset="0"/>
              <a:cs typeface="Arial" charset="0"/>
            </a:endParaRPr>
          </a:p>
          <a:p>
            <a:endParaRPr lang="ru-RU" sz="2000">
              <a:latin typeface="Arial" charset="0"/>
              <a:cs typeface="Arial" charset="0"/>
            </a:endParaRPr>
          </a:p>
          <a:p>
            <a:r>
              <a:rPr lang="ru-RU" sz="2000">
                <a:latin typeface="Arial" charset="0"/>
                <a:cs typeface="Arial" charset="0"/>
              </a:rPr>
              <a:t>Теперь владельцы доменных имен могут изменить срок окончания регистрации домена в пределах оплаченного периода регистрации. </a:t>
            </a:r>
          </a:p>
        </p:txBody>
      </p:sp>
      <p:sp>
        <p:nvSpPr>
          <p:cNvPr id="8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ИЗМЕНЕНИЕ ДАТЫ ОКОНЧАНИЯ РЕГИСТРАЦИИ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507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273EB09-921B-45BB-BF69-5718721EDF41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17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ТРАНСФЕР С ВОЗМОЖНОСТЬЮ НОВОЙ РЕГИСТРАЦИИ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61507" y="1576690"/>
          <a:ext cx="6939515" cy="4621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4902200" y="2366963"/>
            <a:ext cx="2700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  <a:cs typeface="Arial" charset="0"/>
              </a:rPr>
              <a:t>Текущий регистратор</a:t>
            </a:r>
          </a:p>
        </p:txBody>
      </p:sp>
      <p:sp>
        <p:nvSpPr>
          <p:cNvPr id="21511" name="TextBox 18"/>
          <p:cNvSpPr txBox="1">
            <a:spLocks noChangeArrowheads="1"/>
          </p:cNvSpPr>
          <p:nvPr/>
        </p:nvSpPr>
        <p:spPr bwMode="auto">
          <a:xfrm>
            <a:off x="6421438" y="4975225"/>
            <a:ext cx="2701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  <a:cs typeface="Arial" charset="0"/>
              </a:rPr>
              <a:t>Новый регистратор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531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7DA5C45-5906-4BDA-8748-734A2ECE0EA3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18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231775" y="1398588"/>
            <a:ext cx="8718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  <a:cs typeface="Arial" charset="0"/>
              </a:rPr>
              <a:t>Онлайн взаимодействие с общественностью через Объединенную форумную площадку</a:t>
            </a:r>
          </a:p>
        </p:txBody>
      </p:sp>
      <p:pic>
        <p:nvPicPr>
          <p:cNvPr id="22533" name="Picture 3" descr="C:\Users\v_deykhin\Desktop\ufor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3" y="1752600"/>
            <a:ext cx="1514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v_deykhin\Desktop\26.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413" y="2106613"/>
            <a:ext cx="715168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ОФИЦИАЛЬНЫЙ РАЗДЕЛ НА </a:t>
            </a:r>
            <a:r>
              <a:rPr lang="en-US" sz="2400" dirty="0">
                <a:latin typeface="Arial" charset="0"/>
                <a:cs typeface="Arial" charset="0"/>
              </a:rPr>
              <a:t>UFORUM.UZ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1892300" y="1735138"/>
            <a:ext cx="64008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	</a:t>
            </a:r>
            <a: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	</a:t>
            </a:r>
            <a:r>
              <a:rPr lang="en-US" u="sng">
                <a:solidFill>
                  <a:srgbClr val="00B0F0"/>
                </a:solidFill>
                <a:latin typeface="Arial" charset="0"/>
                <a:ea typeface="Arial Unicode MS" pitchFamily="34" charset="-128"/>
                <a:cs typeface="Arial" charset="0"/>
              </a:rPr>
              <a:t>http://cctld.uz</a:t>
            </a:r>
            <a:endParaRPr lang="ru-RU">
              <a:solidFill>
                <a:schemeClr val="tx2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		</a:t>
            </a:r>
            <a:r>
              <a:rPr lang="en-US" u="sng">
                <a:solidFill>
                  <a:srgbClr val="00B0F0"/>
                </a:solidFill>
                <a:latin typeface="Arial" charset="0"/>
                <a:ea typeface="Arial Unicode MS" pitchFamily="34" charset="-128"/>
                <a:cs typeface="Arial" charset="0"/>
              </a:rPr>
              <a:t>cctld@uzinfocom.uz</a:t>
            </a:r>
            <a: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/>
            </a:r>
            <a:b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</a:br>
            <a: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	</a:t>
            </a:r>
            <a:r>
              <a:rPr lang="en-US" u="sng">
                <a:solidFill>
                  <a:srgbClr val="00B0F0"/>
                </a:solidFill>
                <a:latin typeface="Arial" charset="0"/>
                <a:ea typeface="Arial Unicode MS" pitchFamily="34" charset="-128"/>
                <a:cs typeface="Arial" charset="0"/>
              </a:rPr>
              <a:t>http://twitter.com/ccTLDuz </a:t>
            </a:r>
            <a:endParaRPr lang="ru-RU" u="sng">
              <a:solidFill>
                <a:srgbClr val="00B0F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>		</a:t>
            </a:r>
            <a:r>
              <a:rPr lang="ru-RU">
                <a:latin typeface="Arial" charset="0"/>
                <a:ea typeface="Arial Unicode MS" pitchFamily="34" charset="-128"/>
                <a:cs typeface="Arial" charset="0"/>
              </a:rPr>
              <a:t>+998 71 238 42 45</a:t>
            </a:r>
            <a:br>
              <a:rPr lang="ru-RU">
                <a:latin typeface="Arial" charset="0"/>
                <a:ea typeface="Arial Unicode MS" pitchFamily="34" charset="-128"/>
                <a:cs typeface="Arial" charset="0"/>
              </a:rPr>
            </a:br>
            <a:r>
              <a:rPr lang="ru-RU">
                <a:latin typeface="Arial" charset="0"/>
                <a:ea typeface="Arial Unicode MS" pitchFamily="34" charset="-128"/>
                <a:cs typeface="Arial" charset="0"/>
              </a:rPr>
              <a:t>	</a:t>
            </a:r>
            <a:r>
              <a:rPr lang="en-US">
                <a:latin typeface="Arial" charset="0"/>
                <a:ea typeface="Arial Unicode MS" pitchFamily="34" charset="-128"/>
                <a:cs typeface="Arial" charset="0"/>
              </a:rPr>
              <a:t>+</a:t>
            </a:r>
            <a:r>
              <a:rPr lang="ru-RU">
                <a:latin typeface="Arial" charset="0"/>
                <a:ea typeface="Arial Unicode MS" pitchFamily="34" charset="-128"/>
                <a:cs typeface="Arial" charset="0"/>
              </a:rPr>
              <a:t>998 71 238 41 48 </a:t>
            </a:r>
            <a: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  <a:t/>
            </a:r>
            <a:br>
              <a:rPr lang="ru-RU">
                <a:solidFill>
                  <a:schemeClr val="tx2"/>
                </a:solidFill>
                <a:latin typeface="Arial" charset="0"/>
                <a:ea typeface="Arial Unicode MS" pitchFamily="34" charset="-128"/>
                <a:cs typeface="Arial" charset="0"/>
              </a:rPr>
            </a:br>
            <a:endParaRPr lang="ru-RU">
              <a:solidFill>
                <a:schemeClr val="tx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pic>
        <p:nvPicPr>
          <p:cNvPr id="23555" name="Picture 7" descr="C:\Users\v_deykhin\Desktop\mai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2517775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v_deykhin\Desktop\Twitter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100" y="3059113"/>
            <a:ext cx="428625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2" descr="cctld_logo_curved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113" y="539750"/>
            <a:ext cx="3281362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558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186730D-B2F1-4D85-9E36-40BC863B3397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19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3559" name="Picture 7" descr="C:\Users\v_deykhin\Desktop\iphon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825" y="1871663"/>
            <a:ext cx="4762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C:\Users\v_deykhin\Desktop\Phone_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6163" y="3643313"/>
            <a:ext cx="4365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C:\Users\v_deykhin\Desktop\fax i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6163" y="4222750"/>
            <a:ext cx="4365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2" name="Группа 8"/>
          <p:cNvGrpSpPr>
            <a:grpSpLocks/>
          </p:cNvGrpSpPr>
          <p:nvPr/>
        </p:nvGrpSpPr>
        <p:grpSpPr bwMode="auto">
          <a:xfrm>
            <a:off x="857250" y="5151438"/>
            <a:ext cx="7210425" cy="1289050"/>
            <a:chOff x="1181076" y="3929066"/>
            <a:chExt cx="7210476" cy="1289059"/>
          </a:xfrm>
        </p:grpSpPr>
        <p:sp>
          <p:nvSpPr>
            <p:cNvPr id="23563" name="Прямоугольник 74"/>
            <p:cNvSpPr>
              <a:spLocks noChangeArrowheads="1"/>
            </p:cNvSpPr>
            <p:nvPr/>
          </p:nvSpPr>
          <p:spPr bwMode="auto">
            <a:xfrm>
              <a:off x="4822827" y="3933828"/>
              <a:ext cx="3568725" cy="78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500">
                  <a:latin typeface="Arial" charset="0"/>
                  <a:cs typeface="Arial" charset="0"/>
                </a:rPr>
                <a:t>Узбекистан, 100011, г.Ташкент</a:t>
              </a:r>
            </a:p>
            <a:p>
              <a:r>
                <a:rPr lang="ru-RU" sz="1500">
                  <a:latin typeface="Arial" charset="0"/>
                  <a:cs typeface="Arial" charset="0"/>
                </a:rPr>
                <a:t>ул. Навои, 28-Б</a:t>
              </a:r>
              <a:endParaRPr lang="en-US" sz="1500">
                <a:latin typeface="Arial" charset="0"/>
                <a:cs typeface="Arial" charset="0"/>
              </a:endParaRPr>
            </a:p>
            <a:p>
              <a:r>
                <a:rPr lang="en-US" sz="1500">
                  <a:latin typeface="Arial" charset="0"/>
                  <a:cs typeface="Arial" charset="0"/>
                </a:rPr>
                <a:t>www.uzinfocom.uz</a:t>
              </a: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4789490" y="3957641"/>
              <a:ext cx="0" cy="12604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j-lt"/>
              </a:endParaRPr>
            </a:p>
          </p:txBody>
        </p:sp>
        <p:sp>
          <p:nvSpPr>
            <p:cNvPr id="23565" name="Прямоугольник 74"/>
            <p:cNvSpPr>
              <a:spLocks noChangeArrowheads="1"/>
            </p:cNvSpPr>
            <p:nvPr/>
          </p:nvSpPr>
          <p:spPr bwMode="auto">
            <a:xfrm>
              <a:off x="1181076" y="3929066"/>
              <a:ext cx="3568725" cy="78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1500">
                  <a:latin typeface="Arial" charset="0"/>
                  <a:cs typeface="Arial" charset="0"/>
                </a:rPr>
                <a:t>Дейхин Владислав Вадимович</a:t>
              </a:r>
            </a:p>
            <a:p>
              <a:pPr algn="r"/>
              <a:r>
                <a:rPr lang="ru-RU" sz="1500">
                  <a:latin typeface="Arial" charset="0"/>
                  <a:cs typeface="Arial" charset="0"/>
                </a:rPr>
                <a:t>Главный специалист группы развития национального домена «</a:t>
              </a:r>
              <a:r>
                <a:rPr lang="en-US" sz="1500">
                  <a:latin typeface="Arial" charset="0"/>
                  <a:cs typeface="Arial" charset="0"/>
                </a:rPr>
                <a:t>UZ</a:t>
              </a:r>
              <a:r>
                <a:rPr lang="ru-RU" sz="1500">
                  <a:latin typeface="Arial" charset="0"/>
                  <a:cs typeface="Arial" charset="0"/>
                </a:rPr>
                <a:t>»</a:t>
              </a:r>
              <a:endParaRPr lang="en-US" sz="150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313"/>
          <p:cNvSpPr>
            <a:spLocks noGrp="1" noChangeArrowheads="1"/>
          </p:cNvSpPr>
          <p:nvPr>
            <p:ph type="title"/>
          </p:nvPr>
        </p:nvSpPr>
        <p:spPr bwMode="black">
          <a:xfrm>
            <a:off x="0" y="763588"/>
            <a:ext cx="9144000" cy="460375"/>
          </a:xfrm>
        </p:spPr>
        <p:txBody>
          <a:bodyPr>
            <a:sp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Arial" charset="0"/>
                <a:ea typeface="Calibri" pitchFamily="34" charset="0"/>
                <a:cs typeface="Arial" charset="0"/>
              </a:rPr>
              <a:t>СОДЕРЖАНИЕ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468313" y="1604963"/>
            <a:ext cx="823912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История домена «</a:t>
            </a:r>
            <a:r>
              <a:rPr lang="en-US">
                <a:latin typeface="Arial" charset="0"/>
                <a:cs typeface="Arial" charset="0"/>
              </a:rPr>
              <a:t>UZ</a:t>
            </a:r>
            <a:r>
              <a:rPr lang="ru-RU">
                <a:latin typeface="Arial" charset="0"/>
                <a:cs typeface="Arial" charset="0"/>
              </a:rPr>
              <a:t>»</a:t>
            </a:r>
            <a:endParaRPr lang="en-US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Статистика</a:t>
            </a:r>
            <a:endParaRPr lang="en-US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Цены на домены</a:t>
            </a:r>
            <a:endParaRPr lang="en-US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Основные проблемы и методы решения</a:t>
            </a:r>
            <a:endParaRPr lang="en-US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Сервисы для контроля срока регистрации доменов</a:t>
            </a:r>
            <a:endParaRPr lang="en-US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Мобильные возможности</a:t>
            </a:r>
            <a:endParaRPr lang="en-US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>
                <a:latin typeface="Arial" charset="0"/>
                <a:cs typeface="Arial" charset="0"/>
              </a:rPr>
              <a:t>Новшества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00" name="TextBox 13313"/>
          <p:cNvSpPr>
            <a:spLocks noGrp="1" noChangeArrowheads="1"/>
          </p:cNvSpPr>
          <p:nvPr>
            <p:ph type="title"/>
          </p:nvPr>
        </p:nvSpPr>
        <p:spPr bwMode="black">
          <a:xfrm>
            <a:off x="0" y="763588"/>
            <a:ext cx="9144000" cy="460375"/>
          </a:xfrm>
        </p:spPr>
        <p:txBody>
          <a:bodyPr>
            <a:sp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Arial" charset="0"/>
                <a:ea typeface="Calibri" pitchFamily="34" charset="0"/>
                <a:cs typeface="Arial" charset="0"/>
              </a:rPr>
              <a:t>ИСТОРИЯ</a:t>
            </a:r>
            <a:r>
              <a:rPr lang="en-US" sz="2400" dirty="0" smtClean="0">
                <a:latin typeface="Arial" charset="0"/>
                <a:ea typeface="Calibri" pitchFamily="34" charset="0"/>
                <a:cs typeface="Arial" charset="0"/>
              </a:rPr>
              <a:t> </a:t>
            </a:r>
            <a:r>
              <a:rPr lang="ru-RU" sz="2400" dirty="0" smtClean="0">
                <a:latin typeface="Arial" charset="0"/>
                <a:ea typeface="Calibri" pitchFamily="34" charset="0"/>
                <a:cs typeface="Arial" charset="0"/>
              </a:rPr>
              <a:t>ДОМЕНА «</a:t>
            </a:r>
            <a:r>
              <a:rPr lang="en-US" sz="2400" dirty="0" smtClean="0">
                <a:latin typeface="Arial" charset="0"/>
                <a:ea typeface="Calibri" pitchFamily="34" charset="0"/>
                <a:cs typeface="Arial" charset="0"/>
              </a:rPr>
              <a:t>UZ</a:t>
            </a:r>
            <a:r>
              <a:rPr lang="ru-RU" sz="2400" dirty="0" smtClean="0">
                <a:latin typeface="Arial" charset="0"/>
                <a:ea typeface="Calibri" pitchFamily="34" charset="0"/>
                <a:cs typeface="Arial" charset="0"/>
              </a:rPr>
              <a:t>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2275" y="1379538"/>
          <a:ext cx="8339138" cy="51240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62677"/>
                <a:gridCol w="6176461"/>
              </a:tblGrid>
              <a:tr h="747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29.04.1995</a:t>
                      </a: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домена верхнего уровня «UZ»  занесением в базу данных IANA</a:t>
                      </a:r>
                    </a:p>
                  </a:txBody>
                  <a:tcPr marL="91429" marR="91429" marT="45718" marB="45718"/>
                </a:tc>
              </a:tr>
              <a:tr h="747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27.03.2003</a:t>
                      </a: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Подписание соглашения между Центром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UZINFOCOM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ICANN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управлению доменом «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</a:p>
                  </a:txBody>
                  <a:tcPr marL="91429" marR="91429" marT="45718" marB="45718"/>
                </a:tc>
              </a:tr>
              <a:tr h="747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15.12.2005</a:t>
                      </a: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Объявление Центром UZINFOCOM о наборе 6 официальных регистраторов</a:t>
                      </a:r>
                    </a:p>
                  </a:txBody>
                  <a:tcPr marL="91429" marR="91429" marT="45718" marB="45718"/>
                </a:tc>
              </a:tr>
              <a:tr h="6400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30.01.2008</a:t>
                      </a: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Добавление регистратора по Ферганской долине –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Симус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8" marB="45718"/>
                </a:tc>
              </a:tr>
              <a:tr h="747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23.06.2008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Запуск Положения о порядке регистрации и пользования доменными именами в домене «UZ»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8" marB="45718"/>
                </a:tc>
              </a:tr>
              <a:tr h="7473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01.09.2010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Изменение тарифных планов для регистраторов с учетом перехода на национальную валюту –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8" marB="45718"/>
                </a:tc>
              </a:tr>
              <a:tr h="74733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01.09.2011</a:t>
                      </a:r>
                    </a:p>
                    <a:p>
                      <a:pPr algn="ctr"/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8" marB="45718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 smtClean="0">
                          <a:latin typeface="Arial" pitchFamily="34" charset="0"/>
                          <a:cs typeface="Arial" pitchFamily="34" charset="0"/>
                        </a:rPr>
                        <a:t>Запуск</a:t>
                      </a:r>
                      <a:r>
                        <a:rPr lang="ru-RU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многолетней регистрации доменов</a:t>
                      </a:r>
                      <a:endParaRPr lang="ru-RU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8" marB="45718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219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B3767D-BDFD-4429-8C8B-915F54D9853A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4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TextBox 12"/>
          <p:cNvSpPr txBox="1">
            <a:spLocks noChangeArrowheads="1"/>
          </p:cNvSpPr>
          <p:nvPr/>
        </p:nvSpPr>
        <p:spPr bwMode="auto">
          <a:xfrm>
            <a:off x="722313" y="1806575"/>
            <a:ext cx="7546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Arial" charset="0"/>
                <a:cs typeface="Arial" charset="0"/>
              </a:rPr>
              <a:t>По кварталам</a:t>
            </a:r>
          </a:p>
        </p:txBody>
      </p:sp>
      <p:sp>
        <p:nvSpPr>
          <p:cNvPr id="10" name="TextBox 13313"/>
          <p:cNvSpPr>
            <a:spLocks noGrp="1" noChangeArrowheads="1"/>
          </p:cNvSpPr>
          <p:nvPr>
            <p:ph type="title"/>
          </p:nvPr>
        </p:nvSpPr>
        <p:spPr bwMode="black">
          <a:xfrm>
            <a:off x="0" y="763588"/>
            <a:ext cx="9144000" cy="460375"/>
          </a:xfrm>
        </p:spPr>
        <p:txBody>
          <a:bodyPr>
            <a:sp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Arial" charset="0"/>
                <a:ea typeface="Calibri" pitchFamily="34" charset="0"/>
                <a:cs typeface="Arial" charset="0"/>
              </a:rPr>
              <a:t>ДИНАМИКА РОСТА ДОМЕНОВ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1" y="1360967"/>
          <a:ext cx="9144000" cy="527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2" descr="cctld_logo_curved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28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7F6E404-F26D-44A4-A791-D1005ACE67A8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5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369888" y="1806575"/>
          <a:ext cx="8404225" cy="5208588"/>
        </p:xfrm>
        <a:graphic>
          <a:graphicData uri="http://schemas.openxmlformats.org/presentationml/2006/ole">
            <p:oleObj spid="_x0000_s1026" r:id="rId4" imgW="8401016" imgH="5212532" progId="Excel.Chart.8">
              <p:embed/>
            </p:oleObj>
          </a:graphicData>
        </a:graphic>
      </p:graphicFrame>
      <p:sp>
        <p:nvSpPr>
          <p:cNvPr id="1029" name="Прямоугольник 2"/>
          <p:cNvSpPr>
            <a:spLocks noChangeArrowheads="1"/>
          </p:cNvSpPr>
          <p:nvPr/>
        </p:nvSpPr>
        <p:spPr bwMode="auto">
          <a:xfrm>
            <a:off x="0" y="14573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Общая доля в % за весь период</a:t>
            </a:r>
          </a:p>
        </p:txBody>
      </p:sp>
      <p:sp>
        <p:nvSpPr>
          <p:cNvPr id="14" name="TextBox 13313"/>
          <p:cNvSpPr>
            <a:spLocks noGrp="1" noChangeArrowheads="1"/>
          </p:cNvSpPr>
          <p:nvPr>
            <p:ph type="title"/>
          </p:nvPr>
        </p:nvSpPr>
        <p:spPr bwMode="black">
          <a:xfrm>
            <a:off x="0" y="763588"/>
            <a:ext cx="9144000" cy="460375"/>
          </a:xfrm>
        </p:spPr>
        <p:txBody>
          <a:bodyPr>
            <a:sp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 smtClean="0">
                <a:latin typeface="Arial" charset="0"/>
                <a:ea typeface="Calibri" pitchFamily="34" charset="0"/>
                <a:cs typeface="Arial" charset="0"/>
              </a:rPr>
              <a:t>РЕГИСТРАТОРЫ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243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AB4C56-5C9C-49F1-916D-0C2B2154986B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6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313"/>
          <p:cNvSpPr>
            <a:spLocks noGrp="1" noChangeArrowheads="1"/>
          </p:cNvSpPr>
          <p:nvPr>
            <p:ph type="title"/>
          </p:nvPr>
        </p:nvSpPr>
        <p:spPr bwMode="black">
          <a:xfrm>
            <a:off x="0" y="763588"/>
            <a:ext cx="9144000" cy="460375"/>
          </a:xfrm>
        </p:spPr>
        <p:txBody>
          <a:bodyPr>
            <a:sp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latin typeface="Arial" charset="0"/>
                <a:ea typeface="Calibri" pitchFamily="34" charset="0"/>
                <a:cs typeface="Arial" charset="0"/>
              </a:rPr>
              <a:t>СТОИМОСТЬ ДОМЕНОВ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50838" y="1619250"/>
          <a:ext cx="8491537" cy="3814766"/>
        </p:xfrm>
        <a:graphic>
          <a:graphicData uri="http://schemas.openxmlformats.org/drawingml/2006/table">
            <a:tbl>
              <a:tblPr/>
              <a:tblGrid>
                <a:gridCol w="1117307"/>
                <a:gridCol w="1532308"/>
                <a:gridCol w="1532308"/>
                <a:gridCol w="1436538"/>
                <a:gridCol w="1436538"/>
                <a:gridCol w="1436538"/>
              </a:tblGrid>
              <a:tr h="30559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Регистратор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регистрации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71256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лет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TOMAS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 долл.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долл.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 долл.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 долл.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 долл.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(20) 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сум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45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(40) тыс.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сум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(60) 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сум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85 (80) 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105 (100) тыс.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SARKOR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(15)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BILLUR COM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70 долл.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США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ARSENAL-D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 (24,5) тыс. 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 тыс. 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73,5 тыс. 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98 тыс.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122,5 тыс.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СИМУС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 тыс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сум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 тыс.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сум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 тыс.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 тыс.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0305" name="TextBox 12"/>
          <p:cNvSpPr txBox="1">
            <a:spLocks noChangeArrowheads="1"/>
          </p:cNvSpPr>
          <p:nvPr/>
        </p:nvSpPr>
        <p:spPr bwMode="auto">
          <a:xfrm>
            <a:off x="550863" y="5783263"/>
            <a:ext cx="72548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latin typeface="Arial" charset="0"/>
                <a:cs typeface="Arial" charset="0"/>
              </a:rPr>
              <a:t>Примечание:</a:t>
            </a:r>
          </a:p>
          <a:p>
            <a:r>
              <a:rPr lang="ru-RU" sz="1400">
                <a:latin typeface="Arial" charset="0"/>
                <a:cs typeface="Arial" charset="0"/>
              </a:rPr>
              <a:t>В скобках указаны цены за продление регистрации доменов</a:t>
            </a:r>
          </a:p>
          <a:p>
            <a:r>
              <a:rPr lang="ru-RU" sz="1400">
                <a:latin typeface="Arial" charset="0"/>
                <a:cs typeface="Arial" charset="0"/>
              </a:rPr>
              <a:t>* Цены указаны в долл. США по курсу ЦБ на день оплаты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267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71E920-93D2-456E-9F6C-F74DD41337F7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7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 smtClean="0">
                <a:latin typeface="Arial" charset="0"/>
                <a:cs typeface="Arial" charset="0"/>
              </a:rPr>
              <a:t>ОСНОВНЫЕ ПРОБЛЕМЫ И ИХ РЕШЕНИЕ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31775" y="1604963"/>
            <a:ext cx="8718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b="1" dirty="0" err="1">
                <a:latin typeface="Arial" charset="0"/>
                <a:cs typeface="Arial" charset="0"/>
              </a:rPr>
              <a:t>Киберсквоттинг</a:t>
            </a:r>
            <a:r>
              <a:rPr lang="ru-RU" sz="2000" dirty="0">
                <a:latin typeface="Arial" charset="0"/>
                <a:cs typeface="Arial" charset="0"/>
              </a:rPr>
              <a:t> (от англ. </a:t>
            </a:r>
            <a:r>
              <a:rPr lang="ru-RU" sz="2000" dirty="0" err="1">
                <a:latin typeface="Arial" charset="0"/>
                <a:cs typeface="Arial" charset="0"/>
              </a:rPr>
              <a:t>cybersquatting</a:t>
            </a:r>
            <a:r>
              <a:rPr lang="ru-RU" sz="2000" dirty="0">
                <a:latin typeface="Arial" charset="0"/>
                <a:cs typeface="Arial" charset="0"/>
              </a:rPr>
              <a:t>) - Регистрация или использование доменного имени с нарушением прав третьих лиц в целях получения выгоды, либо другого вида преимущества.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b="1" dirty="0">
                <a:latin typeface="Arial" charset="0"/>
                <a:cs typeface="Arial" charset="0"/>
              </a:rPr>
              <a:t>Потеря домена</a:t>
            </a:r>
            <a:r>
              <a:rPr lang="ru-RU" sz="2000" dirty="0">
                <a:latin typeface="Arial" charset="0"/>
                <a:cs typeface="Arial" charset="0"/>
              </a:rPr>
              <a:t> по вине владельца (администратора) домена.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latin typeface="Arial" charset="0"/>
                <a:cs typeface="Arial" charset="0"/>
              </a:rPr>
              <a:t>Методы решения!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ru-RU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Arial" charset="0"/>
                <a:cs typeface="Arial" charset="0"/>
              </a:rPr>
              <a:t>Заранее продлевать срок регистрации домена.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Arial" charset="0"/>
                <a:cs typeface="Arial" charset="0"/>
              </a:rPr>
              <a:t>Предоставлять реальные данные электронной почты (</a:t>
            </a:r>
            <a:r>
              <a:rPr lang="en-US" sz="2000" dirty="0">
                <a:latin typeface="Arial" charset="0"/>
                <a:cs typeface="Arial" charset="0"/>
              </a:rPr>
              <a:t>e-mail</a:t>
            </a:r>
            <a:r>
              <a:rPr lang="ru-RU" sz="2000" dirty="0">
                <a:latin typeface="Arial" charset="0"/>
                <a:cs typeface="Arial" charset="0"/>
              </a:rPr>
              <a:t>)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ru-RU" sz="2000" dirty="0">
                <a:latin typeface="Arial" charset="0"/>
                <a:cs typeface="Arial" charset="0"/>
              </a:rPr>
              <a:t>и номер мобильного телефона для получения оповещений об окончании срока регистрации домена.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Arial" charset="0"/>
                <a:cs typeface="Arial" charset="0"/>
              </a:rPr>
              <a:t>Использовать сервисы предоставляемые Администрацией доменной зоны.</a:t>
            </a:r>
            <a:endParaRPr lang="en-US" sz="2000" dirty="0"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000" dirty="0">
                <a:latin typeface="Arial" charset="0"/>
                <a:cs typeface="Arial" charset="0"/>
              </a:rPr>
              <a:t>При регистрации юр. лица, также регистрировать название домена подобное названию организации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  <a:endParaRPr lang="ru-RU" sz="20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 descr="cctld_logo_curved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291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5FD4EBD-EA69-4EEC-99D7-A088E14FEFEC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8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Стрелка вниз 4"/>
          <p:cNvSpPr/>
          <p:nvPr/>
        </p:nvSpPr>
        <p:spPr>
          <a:xfrm rot="10800000">
            <a:off x="6673855" y="3137810"/>
            <a:ext cx="250983" cy="363851"/>
          </a:xfrm>
          <a:prstGeom prst="rect">
            <a:avLst/>
          </a:prstGeom>
          <a:scene3d>
            <a:camera prst="orthographicFront"/>
            <a:lightRig rig="flat" dir="t"/>
          </a:scene3d>
          <a:sp3d z="1905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30480" rIns="30480" bIns="3048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endParaRPr lang="ru-RU"/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703263" y="3176588"/>
            <a:ext cx="7702550" cy="13223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ru-RU" sz="1600" b="1" dirty="0" smtClean="0">
                <a:latin typeface="Arial" charset="0"/>
                <a:cs typeface="Arial" charset="0"/>
              </a:rPr>
              <a:t>Выбор языка уведомлений: </a:t>
            </a:r>
          </a:p>
          <a:p>
            <a:pPr algn="just" eaLnBrk="1" hangingPunct="1">
              <a:defRPr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русский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английский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charset="0"/>
                <a:cs typeface="Arial" charset="0"/>
              </a:rPr>
              <a:t>узбекский</a:t>
            </a:r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auto">
          <a:xfrm>
            <a:off x="703263" y="1358900"/>
            <a:ext cx="68151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charset="0"/>
                <a:cs typeface="Arial" charset="0"/>
              </a:rPr>
              <a:t>Типы уведомлений: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1600" b="1" dirty="0">
              <a:latin typeface="Arial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>
                <a:latin typeface="Arial" charset="0"/>
                <a:cs typeface="Arial" charset="0"/>
              </a:rPr>
              <a:t>При регистрации, изменении данных или продлении домена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>
                <a:latin typeface="Arial" charset="0"/>
                <a:cs typeface="Arial" charset="0"/>
              </a:rPr>
              <a:t>До истечения срока регистрации домена: за 60, 30 и 10 дней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>
                <a:latin typeface="Arial" charset="0"/>
                <a:cs typeface="Arial" charset="0"/>
              </a:rPr>
              <a:t>При деактивации домена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600" dirty="0">
                <a:latin typeface="Arial" charset="0"/>
                <a:cs typeface="Arial" charset="0"/>
              </a:rPr>
              <a:t>После освобождении домена</a:t>
            </a:r>
            <a:endParaRPr lang="ru-RU" sz="1600" b="1" dirty="0">
              <a:latin typeface="Arial" charset="0"/>
              <a:cs typeface="Arial" charset="0"/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703263" y="4878388"/>
            <a:ext cx="7702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latin typeface="Arial" charset="0"/>
                <a:cs typeface="Arial" charset="0"/>
              </a:rPr>
              <a:t>Отправка уведомлений на e-mail                  </a:t>
            </a:r>
          </a:p>
          <a:p>
            <a:pPr algn="just"/>
            <a:endParaRPr lang="ru-RU" sz="1600" b="1">
              <a:latin typeface="Arial" charset="0"/>
              <a:cs typeface="Arial" charset="0"/>
            </a:endParaRPr>
          </a:p>
          <a:p>
            <a:pPr algn="just"/>
            <a:r>
              <a:rPr lang="ru-RU" sz="1600">
                <a:latin typeface="Arial" charset="0"/>
                <a:cs typeface="Arial" charset="0"/>
              </a:rPr>
              <a:t>Уведомления можно дублировать на электронный почтовый адрес, указанный в учётной записи </a:t>
            </a:r>
            <a:r>
              <a:rPr lang="ru-RU" sz="1600" b="1">
                <a:latin typeface="Arial" charset="0"/>
                <a:cs typeface="Arial" charset="0"/>
              </a:rPr>
              <a:t>OpenID</a:t>
            </a:r>
            <a:r>
              <a:rPr lang="ru-RU" sz="16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775" y="4887913"/>
            <a:ext cx="952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УВЕДОМЛЕНИЯ ПО ЭЛЕКТРОННОЙ ПОЧТЕ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2" descr="cctld_logo_curved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4288"/>
            <a:ext cx="12668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315" name="Номер слайда 4"/>
          <p:cNvSpPr txBox="1">
            <a:spLocks/>
          </p:cNvSpPr>
          <p:nvPr/>
        </p:nvSpPr>
        <p:spPr bwMode="auto">
          <a:xfrm>
            <a:off x="7134225" y="644842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28F5676-A0A9-4EE5-ABA7-858FF1F4E8C9}" type="slidenum">
              <a:rPr lang="ru-RU" sz="1000">
                <a:solidFill>
                  <a:schemeClr val="bg2"/>
                </a:solidFill>
                <a:latin typeface="Arial" charset="0"/>
                <a:cs typeface="Arial" charset="0"/>
              </a:rPr>
              <a:pPr algn="r"/>
              <a:t>9</a:t>
            </a:fld>
            <a:endParaRPr lang="ru-RU" sz="100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316" name="TextBox 12"/>
          <p:cNvSpPr txBox="1">
            <a:spLocks noChangeArrowheads="1"/>
          </p:cNvSpPr>
          <p:nvPr/>
        </p:nvSpPr>
        <p:spPr bwMode="auto">
          <a:xfrm>
            <a:off x="457200" y="1458913"/>
            <a:ext cx="8048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Arial" charset="0"/>
                <a:cs typeface="Arial" charset="0"/>
              </a:rPr>
              <a:t>В сервисе Whois должен быть явно </a:t>
            </a:r>
          </a:p>
          <a:p>
            <a:pPr algn="just"/>
            <a:r>
              <a:rPr lang="ru-RU" sz="1400">
                <a:latin typeface="Arial" charset="0"/>
                <a:cs typeface="Arial" charset="0"/>
              </a:rPr>
              <a:t>указан действующий номер мобильного </a:t>
            </a:r>
          </a:p>
          <a:p>
            <a:pPr algn="just"/>
            <a:r>
              <a:rPr lang="ru-RU" sz="1400">
                <a:latin typeface="Arial" charset="0"/>
                <a:cs typeface="Arial" charset="0"/>
              </a:rPr>
              <a:t>телефона в международном формате:</a:t>
            </a:r>
          </a:p>
          <a:p>
            <a:pPr algn="just"/>
            <a:endParaRPr lang="ru-RU" sz="1400">
              <a:latin typeface="Arial" charset="0"/>
              <a:cs typeface="Arial" charset="0"/>
            </a:endParaRPr>
          </a:p>
          <a:p>
            <a:pPr algn="just"/>
            <a:r>
              <a:rPr lang="ru-RU" sz="1400" b="1" i="1">
                <a:latin typeface="Arial" charset="0"/>
                <a:cs typeface="Arial" charset="0"/>
              </a:rPr>
              <a:t>+998(код оператора)(номер абонента)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38138" y="2914650"/>
            <a:ext cx="8401050" cy="24622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Arial" charset="0"/>
                <a:cs typeface="Arial" charset="0"/>
              </a:rPr>
              <a:t>О регистрации</a:t>
            </a:r>
            <a:r>
              <a:rPr lang="en-US" sz="1400" dirty="0" smtClean="0">
                <a:latin typeface="Arial" charset="0"/>
                <a:cs typeface="Arial" charset="0"/>
              </a:rPr>
              <a:t>/</a:t>
            </a:r>
            <a:r>
              <a:rPr lang="ru-RU" sz="1400" dirty="0" smtClean="0">
                <a:latin typeface="Arial" charset="0"/>
                <a:cs typeface="Arial" charset="0"/>
              </a:rPr>
              <a:t>продлении домена</a:t>
            </a:r>
          </a:p>
          <a:p>
            <a:pPr marL="0" indent="0" eaLnBrk="1" hangingPunct="1">
              <a:defRPr/>
            </a:pPr>
            <a:r>
              <a:rPr lang="ru-RU" sz="1400" dirty="0" smtClean="0">
                <a:latin typeface="Arial" charset="0"/>
                <a:cs typeface="Arial" charset="0"/>
              </a:rPr>
              <a:t>	</a:t>
            </a:r>
            <a:r>
              <a:rPr lang="ru-RU" sz="1400" b="1" dirty="0" smtClean="0">
                <a:latin typeface="Arial" charset="0"/>
                <a:cs typeface="Arial" charset="0"/>
              </a:rPr>
              <a:t>Пример:</a:t>
            </a:r>
          </a:p>
          <a:p>
            <a:pPr marL="0" indent="0" eaLnBrk="1" hangingPunct="1">
              <a:defRPr/>
            </a:pPr>
            <a:r>
              <a:rPr lang="ru-RU" sz="1400" dirty="0" smtClean="0">
                <a:latin typeface="Arial" charset="0"/>
                <a:cs typeface="Arial" charset="0"/>
              </a:rPr>
              <a:t>	</a:t>
            </a:r>
            <a:r>
              <a:rPr lang="en-US" sz="1400" dirty="0" err="1" smtClean="0">
                <a:latin typeface="Arial" charset="0"/>
                <a:cs typeface="Arial" charset="0"/>
              </a:rPr>
              <a:t>Vash</a:t>
            </a:r>
            <a:r>
              <a:rPr lang="en-US" sz="1400" dirty="0" smtClean="0">
                <a:latin typeface="Arial" charset="0"/>
                <a:cs typeface="Arial" charset="0"/>
              </a:rPr>
              <a:t> domain.uz </a:t>
            </a:r>
            <a:r>
              <a:rPr lang="en-US" sz="1400" dirty="0" err="1" smtClean="0">
                <a:latin typeface="Arial" charset="0"/>
                <a:cs typeface="Arial" charset="0"/>
              </a:rPr>
              <a:t>zaregistrirovan</a:t>
            </a:r>
            <a:r>
              <a:rPr lang="en-US" sz="1400" dirty="0" smtClean="0">
                <a:latin typeface="Arial" charset="0"/>
                <a:cs typeface="Arial" charset="0"/>
              </a:rPr>
              <a:t>, 00:01, 01/01/2011. </a:t>
            </a:r>
            <a:r>
              <a:rPr lang="en-US" sz="1400" dirty="0" err="1" smtClean="0">
                <a:latin typeface="Arial" charset="0"/>
                <a:cs typeface="Arial" charset="0"/>
              </a:rPr>
              <a:t>Registrator</a:t>
            </a:r>
            <a:r>
              <a:rPr lang="en-US" sz="1400" dirty="0" smtClean="0">
                <a:latin typeface="Arial" charset="0"/>
                <a:cs typeface="Arial" charset="0"/>
              </a:rPr>
              <a:t> Arsenal-D</a:t>
            </a:r>
            <a:endParaRPr lang="ru-RU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defRPr/>
            </a:pPr>
            <a:endParaRPr lang="ru-RU" sz="1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>
                <a:latin typeface="Arial" charset="0"/>
                <a:cs typeface="Arial" charset="0"/>
              </a:rPr>
              <a:t>За 10 дней до окончания регистрации</a:t>
            </a:r>
          </a:p>
          <a:p>
            <a:pPr marL="0" indent="0" eaLnBrk="1" hangingPunct="1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	Пример:</a:t>
            </a:r>
          </a:p>
          <a:p>
            <a:pPr marL="0" indent="0" eaLnBrk="1" hangingPunct="1">
              <a:defRPr/>
            </a:pPr>
            <a:r>
              <a:rPr lang="ru-RU" sz="1400" dirty="0">
                <a:latin typeface="Arial" charset="0"/>
                <a:cs typeface="Arial" charset="0"/>
              </a:rPr>
              <a:t>	</a:t>
            </a:r>
            <a:r>
              <a:rPr lang="en-US" sz="1400" dirty="0">
                <a:latin typeface="Arial" charset="0"/>
                <a:cs typeface="Arial" charset="0"/>
              </a:rPr>
              <a:t>Do </a:t>
            </a:r>
            <a:r>
              <a:rPr lang="en-US" sz="1400" dirty="0" err="1">
                <a:latin typeface="Arial" charset="0"/>
                <a:cs typeface="Arial" charset="0"/>
              </a:rPr>
              <a:t>okonchaniya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cs typeface="Arial" charset="0"/>
              </a:rPr>
              <a:t>registracii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err="1">
                <a:latin typeface="Arial" charset="0"/>
                <a:cs typeface="Arial" charset="0"/>
              </a:rPr>
              <a:t>Vashego</a:t>
            </a:r>
            <a:r>
              <a:rPr lang="en-US" sz="1400" dirty="0">
                <a:latin typeface="Arial" charset="0"/>
                <a:cs typeface="Arial" charset="0"/>
              </a:rPr>
              <a:t> domain.uz </a:t>
            </a:r>
            <a:r>
              <a:rPr lang="en-US" sz="1400" dirty="0" err="1">
                <a:latin typeface="Arial" charset="0"/>
                <a:cs typeface="Arial" charset="0"/>
              </a:rPr>
              <a:t>ostalos</a:t>
            </a:r>
            <a:r>
              <a:rPr lang="en-US" sz="1400" dirty="0">
                <a:latin typeface="Arial" charset="0"/>
                <a:cs typeface="Arial" charset="0"/>
              </a:rPr>
              <a:t> 10 </a:t>
            </a:r>
            <a:r>
              <a:rPr lang="en-US" sz="1400" dirty="0" err="1">
                <a:latin typeface="Arial" charset="0"/>
                <a:cs typeface="Arial" charset="0"/>
              </a:rPr>
              <a:t>dney</a:t>
            </a:r>
            <a:r>
              <a:rPr lang="en-US" sz="1400" dirty="0">
                <a:latin typeface="Arial" charset="0"/>
                <a:cs typeface="Arial" charset="0"/>
              </a:rPr>
              <a:t>. </a:t>
            </a:r>
            <a:r>
              <a:rPr lang="en-US" sz="1400" dirty="0" err="1">
                <a:latin typeface="Arial" charset="0"/>
                <a:cs typeface="Arial" charset="0"/>
              </a:rPr>
              <a:t>Registrator</a:t>
            </a:r>
            <a:r>
              <a:rPr lang="en-US" sz="1400" dirty="0">
                <a:latin typeface="Arial" charset="0"/>
                <a:cs typeface="Arial" charset="0"/>
              </a:rPr>
              <a:t> Arsenal-D</a:t>
            </a:r>
            <a:endParaRPr lang="ru-RU" sz="14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1400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latin typeface="Arial" charset="0"/>
                <a:cs typeface="Arial" charset="0"/>
              </a:rPr>
              <a:t>В день окончания регистрации домена</a:t>
            </a:r>
          </a:p>
          <a:p>
            <a:pPr marL="0" indent="0" eaLnBrk="1" hangingPunct="1">
              <a:defRPr/>
            </a:pPr>
            <a:r>
              <a:rPr lang="ru-RU" sz="1400" b="1" dirty="0">
                <a:latin typeface="Arial" charset="0"/>
                <a:cs typeface="Arial" charset="0"/>
              </a:rPr>
              <a:t>	Пример:</a:t>
            </a:r>
          </a:p>
          <a:p>
            <a:pPr marL="0" indent="0" eaLnBrk="1" hangingPunct="1">
              <a:defRPr/>
            </a:pPr>
            <a:r>
              <a:rPr lang="ru-RU" sz="1400" dirty="0">
                <a:latin typeface="Arial" charset="0"/>
                <a:cs typeface="Arial" charset="0"/>
              </a:rPr>
              <a:t>	</a:t>
            </a:r>
            <a:r>
              <a:rPr lang="en-US" sz="1400" dirty="0" err="1">
                <a:latin typeface="Arial" charset="0"/>
                <a:cs typeface="Arial" charset="0"/>
              </a:rPr>
              <a:t>Vash</a:t>
            </a:r>
            <a:r>
              <a:rPr lang="en-US" sz="1400" dirty="0">
                <a:latin typeface="Arial" charset="0"/>
                <a:cs typeface="Arial" charset="0"/>
              </a:rPr>
              <a:t> domain.uz </a:t>
            </a:r>
            <a:r>
              <a:rPr lang="en-US" sz="1400" dirty="0" err="1">
                <a:latin typeface="Arial" charset="0"/>
                <a:cs typeface="Arial" charset="0"/>
              </a:rPr>
              <a:t>deaktivirovan</a:t>
            </a:r>
            <a:r>
              <a:rPr lang="en-US" sz="1400" dirty="0">
                <a:latin typeface="Arial" charset="0"/>
                <a:cs typeface="Arial" charset="0"/>
              </a:rPr>
              <a:t>, 00:01, 01/01/2011. </a:t>
            </a:r>
            <a:r>
              <a:rPr lang="en-US" sz="1400" dirty="0" err="1">
                <a:latin typeface="Arial" charset="0"/>
                <a:cs typeface="Arial" charset="0"/>
              </a:rPr>
              <a:t>Registrator</a:t>
            </a:r>
            <a:r>
              <a:rPr lang="en-US" sz="1400" dirty="0"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cs typeface="Arial" charset="0"/>
              </a:rPr>
              <a:t>Arsenal-D</a:t>
            </a:r>
            <a:endParaRPr lang="ru-RU" sz="1400" dirty="0">
              <a:latin typeface="Arial" charset="0"/>
              <a:cs typeface="Arial" charset="0"/>
            </a:endParaRPr>
          </a:p>
        </p:txBody>
      </p:sp>
      <p:pic>
        <p:nvPicPr>
          <p:cNvPr id="11273" name="Picture 9" descr="C:\Users\v_deykhin\Desktop\whois_s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363" y="1458913"/>
            <a:ext cx="3933825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630238" y="5664200"/>
            <a:ext cx="7702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latin typeface="Arial" charset="0"/>
                <a:cs typeface="Arial" charset="0"/>
              </a:rPr>
              <a:t>Отправка смс-уведомлений на мобильные номера                      </a:t>
            </a:r>
          </a:p>
          <a:p>
            <a:pPr algn="just"/>
            <a:endParaRPr lang="ru-RU" sz="1400" b="1">
              <a:latin typeface="Arial" charset="0"/>
              <a:cs typeface="Arial" charset="0"/>
            </a:endParaRPr>
          </a:p>
          <a:p>
            <a:pPr algn="just"/>
            <a:r>
              <a:rPr lang="ru-RU" sz="1400">
                <a:latin typeface="Arial" charset="0"/>
                <a:cs typeface="Arial" charset="0"/>
              </a:rPr>
              <a:t>Смс-уведомления можно дублировать на мобильные номера, указанные в учётной записи </a:t>
            </a:r>
            <a:r>
              <a:rPr lang="en-US" sz="1400" b="1">
                <a:latin typeface="Arial" charset="0"/>
                <a:cs typeface="Arial" charset="0"/>
              </a:rPr>
              <a:t>ID.UZ</a:t>
            </a:r>
            <a:r>
              <a:rPr lang="ru-RU" sz="140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3320" name="Picture 9" descr="C:\Users\v_deykhin\Desktop\13.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0" y="5686425"/>
            <a:ext cx="1114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313"/>
          <p:cNvSpPr txBox="1">
            <a:spLocks noChangeArrowheads="1"/>
          </p:cNvSpPr>
          <p:nvPr/>
        </p:nvSpPr>
        <p:spPr bwMode="black">
          <a:xfrm>
            <a:off x="0" y="763588"/>
            <a:ext cx="9144000" cy="461665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dirty="0">
                <a:latin typeface="Arial" charset="0"/>
                <a:cs typeface="Arial" charset="0"/>
              </a:rPr>
              <a:t>СМС</a:t>
            </a:r>
            <a:r>
              <a:rPr lang="en-US" sz="2400" dirty="0">
                <a:latin typeface="Arial" charset="0"/>
                <a:cs typeface="Arial" charset="0"/>
              </a:rPr>
              <a:t> – </a:t>
            </a:r>
            <a:r>
              <a:rPr lang="ru-RU" sz="2400" dirty="0">
                <a:latin typeface="Arial" charset="0"/>
                <a:cs typeface="Arial" charset="0"/>
              </a:rPr>
              <a:t>УВЕДОМЛЕНИЯ</a:t>
            </a:r>
            <a:endParaRPr lang="ru-RU" sz="2400" dirty="0" smtClean="0"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31023</TotalTime>
  <Words>829</Words>
  <Application>Microsoft Office PowerPoint</Application>
  <PresentationFormat>Экран (4:3)</PresentationFormat>
  <Paragraphs>227</Paragraphs>
  <Slides>19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Times New Roman</vt:lpstr>
      <vt:lpstr>Arial</vt:lpstr>
      <vt:lpstr>Trebuchet MS</vt:lpstr>
      <vt:lpstr>Georgia</vt:lpstr>
      <vt:lpstr>Arial Unicode MS</vt:lpstr>
      <vt:lpstr>Wingdings</vt:lpstr>
      <vt:lpstr>Воздушный поток</vt:lpstr>
      <vt:lpstr>Диаграмма Microsoft Excel</vt:lpstr>
      <vt:lpstr>Слайд 1</vt:lpstr>
      <vt:lpstr>СОДЕРЖАНИЕ</vt:lpstr>
      <vt:lpstr>ИСТОРИЯ ДОМЕНА «UZ»</vt:lpstr>
      <vt:lpstr>ДИНАМИКА РОСТА ДОМЕНОВ</vt:lpstr>
      <vt:lpstr>РЕГИСТРАТОРЫ</vt:lpstr>
      <vt:lpstr>СТОИМОСТЬ ДОМЕНОВ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Incap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panov</dc:creator>
  <cp:lastModifiedBy>valya</cp:lastModifiedBy>
  <cp:revision>761</cp:revision>
  <dcterms:created xsi:type="dcterms:W3CDTF">2002-12-15T10:44:37Z</dcterms:created>
  <dcterms:modified xsi:type="dcterms:W3CDTF">2012-05-02T02:32:37Z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38</vt:lpwstr>
  </property>
  <property fmtid="{D5CDD505-2E9C-101B-9397-08002B2CF9AE}" pid="3" name="Status">
    <vt:lpwstr>Final</vt:lpwstr>
  </property>
</Properties>
</file>